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_rels/item1.xml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10.png" ContentType="image/png"/>
  <Override PartName="/ppt/media/image2.jpeg" ContentType="image/jpeg"/>
  <Override PartName="/ppt/media/image3.jpeg" ContentType="image/jpe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88825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465562"/>
                </a:solidFill>
                <a:latin typeface="Euphemia"/>
              </a:rPr>
              <a:t>Click to move the slide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Click to edit the notes </a:t>
            </a:r>
            <a:r>
              <a:rPr b="0" lang="ru-RU" sz="2000" spc="-1" strike="noStrike">
                <a:latin typeface="Arial"/>
              </a:rPr>
              <a:t>format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&lt;header&gt;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&lt;date/time&gt;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&lt;footer&gt;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163204C-8911-4B84-9A36-4BBADD771D8E}" type="slidenum">
              <a:rPr b="0" lang="ru-RU" sz="1400" spc="-1" strike="noStrike">
                <a:latin typeface="Times New Roman"/>
              </a:rPr>
              <a:t>&lt;number&gt;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217080" y="812520"/>
            <a:ext cx="7125480" cy="400896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Внутренняя энергия U=Q-A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Энтальпия H = U+PV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Свободная энергия Гелмгольца F= U — TS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Потенциал Гиббса G=H-TS=F+PV=U+PV-TS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90104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8208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1593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90104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8208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1593360" y="177840"/>
            <a:ext cx="9782280" cy="574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0104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208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1593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490104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8208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1593360" y="177840"/>
            <a:ext cx="9782280" cy="574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90104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208360" y="160020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1593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90104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208360" y="3988440"/>
            <a:ext cx="31496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1593360" y="177840"/>
            <a:ext cx="9782280" cy="574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06000" y="398844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59336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606000" y="1600200"/>
            <a:ext cx="4773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593360" y="3988440"/>
            <a:ext cx="978228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1883960" y="0"/>
            <a:ext cx="304200" cy="685764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17040" y="0"/>
            <a:ext cx="6091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609120" cy="68576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617040" y="736200"/>
            <a:ext cx="609120" cy="6091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617040" y="73620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617040" y="134568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756000" y="898200"/>
            <a:ext cx="335520" cy="293760"/>
          </a:xfrm>
          <a:custGeom>
            <a:avLst/>
            <a:gdLst/>
            <a:ahLst/>
            <a:rect l="l" t="t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8"/>
          <p:cNvSpPr/>
          <p:nvPr/>
        </p:nvSpPr>
        <p:spPr>
          <a:xfrm>
            <a:off x="617040" y="0"/>
            <a:ext cx="0" cy="6858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1579400" y="5638680"/>
            <a:ext cx="609120" cy="1218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11274840" y="5638680"/>
            <a:ext cx="304200" cy="1218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218960" y="0"/>
            <a:ext cx="6091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0"/>
            <a:ext cx="121860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5638680"/>
            <a:ext cx="12188520" cy="121896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1573280" y="5638680"/>
            <a:ext cx="0" cy="12193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0" y="5643000"/>
            <a:ext cx="1215720" cy="121464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Line 16"/>
          <p:cNvSpPr/>
          <p:nvPr/>
        </p:nvSpPr>
        <p:spPr>
          <a:xfrm>
            <a:off x="1218600" y="0"/>
            <a:ext cx="0" cy="6858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Line 17"/>
          <p:cNvSpPr/>
          <p:nvPr/>
        </p:nvSpPr>
        <p:spPr>
          <a:xfrm>
            <a:off x="0" y="5631120"/>
            <a:ext cx="18280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276480" y="6032520"/>
            <a:ext cx="592920" cy="518760"/>
          </a:xfrm>
          <a:custGeom>
            <a:avLst/>
            <a:gdLst/>
            <a:ahLst/>
            <a:rect l="l" t="t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PlaceHolder 19"/>
          <p:cNvSpPr>
            <a:spLocks noGrp="1"/>
          </p:cNvSpPr>
          <p:nvPr>
            <p:ph type="title"/>
          </p:nvPr>
        </p:nvSpPr>
        <p:spPr>
          <a:xfrm>
            <a:off x="2428560" y="1600200"/>
            <a:ext cx="8328600" cy="267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>
                <a:solidFill>
                  <a:srgbClr val="344049"/>
                </a:solidFill>
                <a:latin typeface="Euphemia"/>
              </a:rPr>
              <a:t>Образец заголовка</a:t>
            </a:r>
            <a:endParaRPr b="0" lang="en-US" sz="54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9" name="PlaceHolder 20"/>
          <p:cNvSpPr>
            <a:spLocks noGrp="1"/>
          </p:cNvSpPr>
          <p:nvPr>
            <p:ph type="dt"/>
          </p:nvPr>
        </p:nvSpPr>
        <p:spPr>
          <a:xfrm>
            <a:off x="5180400" y="6356520"/>
            <a:ext cx="12186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6CC07DB-8A7E-4E85-BF65-3F811AAA415F}" type="datetime">
              <a:rPr b="0" lang="ru-RU" sz="1200" spc="-1" strike="noStrike" cap="all">
                <a:solidFill>
                  <a:srgbClr val="ffffff"/>
                </a:solidFill>
                <a:latin typeface="Euphemia"/>
              </a:rPr>
              <a:t>26.2.21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" name="PlaceHolder 21"/>
          <p:cNvSpPr>
            <a:spLocks noGrp="1"/>
          </p:cNvSpPr>
          <p:nvPr>
            <p:ph type="ftr"/>
          </p:nvPr>
        </p:nvSpPr>
        <p:spPr>
          <a:xfrm>
            <a:off x="6595920" y="6356520"/>
            <a:ext cx="3973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sldNum"/>
          </p:nvPr>
        </p:nvSpPr>
        <p:spPr>
          <a:xfrm>
            <a:off x="10766880" y="6356520"/>
            <a:ext cx="609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B00895-08FD-4D16-80BE-F29063DFFA72}" type="slidenum">
              <a:rPr b="0" lang="ru-RU" sz="1200" spc="-1" strike="noStrike" cap="all">
                <a:solidFill>
                  <a:srgbClr val="ffffff"/>
                </a:solidFill>
                <a:latin typeface="Euphemia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</a:rPr>
              <a:t>Click to edit the outline text format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65562"/>
                </a:solidFill>
                <a:latin typeface="Euphemia"/>
              </a:rPr>
              <a:t>Second Outline Level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65562"/>
                </a:solidFill>
                <a:latin typeface="Euphemia"/>
              </a:rPr>
              <a:t>Third Outline Level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65562"/>
                </a:solidFill>
                <a:latin typeface="Euphemia"/>
              </a:rPr>
              <a:t>Fourth Outline Level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65562"/>
                </a:solidFill>
                <a:latin typeface="Euphemia"/>
              </a:rPr>
              <a:t>Fifth Outline Level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65562"/>
                </a:solidFill>
                <a:latin typeface="Euphemia"/>
              </a:rPr>
              <a:t>Sixth Outline Level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65562"/>
                </a:solidFill>
                <a:latin typeface="Euphemia"/>
              </a:rPr>
              <a:t>Seventh Outline Level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1883960" y="0"/>
            <a:ext cx="304200" cy="685764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617040" y="0"/>
            <a:ext cx="6091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0" y="0"/>
            <a:ext cx="609120" cy="68576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617040" y="736200"/>
            <a:ext cx="609120" cy="6091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Line 5"/>
          <p:cNvSpPr/>
          <p:nvPr/>
        </p:nvSpPr>
        <p:spPr>
          <a:xfrm>
            <a:off x="617040" y="73620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Line 6"/>
          <p:cNvSpPr/>
          <p:nvPr/>
        </p:nvSpPr>
        <p:spPr>
          <a:xfrm>
            <a:off x="617040" y="134568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756000" y="898200"/>
            <a:ext cx="335520" cy="293760"/>
          </a:xfrm>
          <a:custGeom>
            <a:avLst/>
            <a:gdLst/>
            <a:ahLst/>
            <a:rect l="l" t="t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Line 8"/>
          <p:cNvSpPr/>
          <p:nvPr/>
        </p:nvSpPr>
        <p:spPr>
          <a:xfrm>
            <a:off x="617040" y="0"/>
            <a:ext cx="0" cy="6858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PlaceHolder 9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Образец заголовка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68" name="PlaceHolder 10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Образец текста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Второй уровень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Третий уровень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3" marL="134424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465562"/>
                </a:solidFill>
                <a:latin typeface="Euphemia"/>
              </a:rPr>
              <a:t>Четвертый уровень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  <a:p>
            <a:pPr lvl="4" marL="171000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1800" spc="-1" strike="noStrike">
                <a:solidFill>
                  <a:srgbClr val="465562"/>
                </a:solidFill>
                <a:latin typeface="Euphemia"/>
              </a:rPr>
              <a:t>Пятый уровень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dt"/>
          </p:nvPr>
        </p:nvSpPr>
        <p:spPr>
          <a:xfrm>
            <a:off x="5180400" y="6356520"/>
            <a:ext cx="12186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0BCC24F-63C2-4A73-B397-49E12815C67D}" type="datetime">
              <a:rPr b="0" lang="ru-RU" sz="1200" spc="-1" strike="noStrike" cap="all">
                <a:solidFill>
                  <a:srgbClr val="879aa9"/>
                </a:solidFill>
                <a:latin typeface="Euphemia"/>
              </a:rPr>
              <a:t>26.2.21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ftr"/>
          </p:nvPr>
        </p:nvSpPr>
        <p:spPr>
          <a:xfrm>
            <a:off x="6595920" y="6356520"/>
            <a:ext cx="3973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sldNum"/>
          </p:nvPr>
        </p:nvSpPr>
        <p:spPr>
          <a:xfrm>
            <a:off x="10766880" y="6356520"/>
            <a:ext cx="609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F25A42-ED07-484F-8D15-DC98A9262DBB}" type="slidenum">
              <a:rPr b="0" lang="ru-RU" sz="1200" spc="-1" strike="noStrike" cap="all">
                <a:solidFill>
                  <a:srgbClr val="879aa9"/>
                </a:solidFill>
                <a:latin typeface="Euphemia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1883960" y="0"/>
            <a:ext cx="304200" cy="685764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617040" y="0"/>
            <a:ext cx="6091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0" y="0"/>
            <a:ext cx="609120" cy="68576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617040" y="736200"/>
            <a:ext cx="609120" cy="60912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Line 5"/>
          <p:cNvSpPr/>
          <p:nvPr/>
        </p:nvSpPr>
        <p:spPr>
          <a:xfrm>
            <a:off x="617040" y="73620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6"/>
          <p:cNvSpPr/>
          <p:nvPr/>
        </p:nvSpPr>
        <p:spPr>
          <a:xfrm>
            <a:off x="617040" y="1345680"/>
            <a:ext cx="609480" cy="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756000" y="898200"/>
            <a:ext cx="335520" cy="293760"/>
          </a:xfrm>
          <a:custGeom>
            <a:avLst/>
            <a:gdLst/>
            <a:ahLst/>
            <a:rect l="l" t="t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8"/>
          <p:cNvSpPr/>
          <p:nvPr/>
        </p:nvSpPr>
        <p:spPr>
          <a:xfrm>
            <a:off x="617040" y="0"/>
            <a:ext cx="0" cy="6858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PlaceHolder 9"/>
          <p:cNvSpPr>
            <a:spLocks noGrp="1"/>
          </p:cNvSpPr>
          <p:nvPr>
            <p:ph type="title"/>
          </p:nvPr>
        </p:nvSpPr>
        <p:spPr>
          <a:xfrm>
            <a:off x="1593360" y="177840"/>
            <a:ext cx="9782280" cy="12394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Образец заголовка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17" name="PlaceHolder 10"/>
          <p:cNvSpPr>
            <a:spLocks noGrp="1"/>
          </p:cNvSpPr>
          <p:nvPr>
            <p:ph type="body"/>
          </p:nvPr>
        </p:nvSpPr>
        <p:spPr>
          <a:xfrm>
            <a:off x="1593360" y="1600200"/>
            <a:ext cx="9782280" cy="4571640"/>
          </a:xfrm>
          <a:prstGeom prst="rect">
            <a:avLst/>
          </a:prstGeom>
        </p:spPr>
        <p:txBody>
          <a:bodyPr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Образец текста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Второй уровень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Третий уровень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3" marL="134424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465562"/>
                </a:solidFill>
                <a:latin typeface="Euphemia"/>
              </a:rPr>
              <a:t>Четвертый уровень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  <a:p>
            <a:pPr lvl="4" marL="171000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1800" spc="-1" strike="noStrike">
                <a:solidFill>
                  <a:srgbClr val="465562"/>
                </a:solidFill>
                <a:latin typeface="Euphemia"/>
              </a:rPr>
              <a:t>Пятый уровень</a:t>
            </a:r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18" name="PlaceHolder 11"/>
          <p:cNvSpPr>
            <a:spLocks noGrp="1"/>
          </p:cNvSpPr>
          <p:nvPr>
            <p:ph type="dt"/>
          </p:nvPr>
        </p:nvSpPr>
        <p:spPr>
          <a:xfrm>
            <a:off x="5180400" y="6356520"/>
            <a:ext cx="12186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07412CB-0A25-47AB-BAAF-A672ED68F531}" type="datetime">
              <a:rPr b="0" lang="ru-RU" sz="1200" spc="-1" strike="noStrike" cap="all">
                <a:solidFill>
                  <a:srgbClr val="879aa9"/>
                </a:solidFill>
                <a:latin typeface="Euphemia"/>
              </a:rPr>
              <a:t>26.2.21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9" name="PlaceHolder 12"/>
          <p:cNvSpPr>
            <a:spLocks noGrp="1"/>
          </p:cNvSpPr>
          <p:nvPr>
            <p:ph type="ftr"/>
          </p:nvPr>
        </p:nvSpPr>
        <p:spPr>
          <a:xfrm>
            <a:off x="6595920" y="6356520"/>
            <a:ext cx="3973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0" name="PlaceHolder 13"/>
          <p:cNvSpPr>
            <a:spLocks noGrp="1"/>
          </p:cNvSpPr>
          <p:nvPr>
            <p:ph type="sldNum"/>
          </p:nvPr>
        </p:nvSpPr>
        <p:spPr>
          <a:xfrm>
            <a:off x="10766880" y="6356520"/>
            <a:ext cx="609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BE991A2-A6EA-4104-BFCB-E83DEF828C2E}" type="slidenum">
              <a:rPr b="0" lang="ru-RU" sz="1200" spc="-1" strike="noStrike" cap="all">
                <a:solidFill>
                  <a:srgbClr val="879aa9"/>
                </a:solidFill>
                <a:latin typeface="Euphemia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428560" y="1600200"/>
            <a:ext cx="8328600" cy="267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5400" spc="-1" strike="noStrike">
                <a:solidFill>
                  <a:srgbClr val="344049"/>
                </a:solidFill>
                <a:latin typeface="Euphemia"/>
              </a:rPr>
              <a:t>Методы измерения физических величин</a:t>
            </a:r>
            <a:endParaRPr b="0" lang="en-US" sz="54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2428560" y="4344840"/>
            <a:ext cx="7516080" cy="11156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465562"/>
                </a:solidFill>
                <a:latin typeface="Euphemia"/>
              </a:rPr>
              <a:t>Методы измерения термодинамических величин.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207240" y="5949360"/>
            <a:ext cx="7269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к.ф.-м.н. Соколов Андрей Валерьевич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9474840" y="642960"/>
            <a:ext cx="201600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Лекция 3.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Основные понятия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</a:rPr>
              <a:t>Термодинамическими величинами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называют физические величины, используемые для описания состояний и процессов в термодинамических системах. 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Термодинамика рассматривает эти величины  как некоторые </a:t>
            </a:r>
            <a:r>
              <a:rPr b="1" i="1" lang="ru-RU" sz="2800" spc="-1" strike="noStrike">
                <a:solidFill>
                  <a:srgbClr val="465562"/>
                </a:solidFill>
                <a:latin typeface="Euphemia"/>
              </a:rPr>
              <a:t>макроскопические переменные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, присущие системе или процессу в системе, но не связанные со свойствами системы на микроскопическом уровне.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192" name="Picture 2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5120" cy="532764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8594640" y="1281600"/>
            <a:ext cx="299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Характеризуют термодинамическую систему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8094600" y="1484640"/>
            <a:ext cx="49968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Переменные состояния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Под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состоянием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 термодинамической системы  понимают совокупность её свойств.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Переменные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не зависящие от размеров системы называют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интенсивными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температура,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давление,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концентрации составляющих систему веществ,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химические потенциалы составляющих веществ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</a:rPr>
              <a:t> (µ)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плотность.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Интенсивные переменные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могут изменяться в неоднородных гомогенных системах в зависимости от геометрической координаты, например давление, плотность и химический состав (озон) атмосферы зависят от высоты.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Переменные состояния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8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Переменные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зависящие от размеров системы называют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аддитивными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 или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экстенсивными.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аддитивным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переменным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относятся: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объём,</a:t>
            </a:r>
            <a:endParaRPr b="0" lang="en-US" sz="26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массы составляющих систему веществ,</a:t>
            </a:r>
            <a:endParaRPr b="0" lang="en-US" sz="26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энтропия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</a:rPr>
              <a:t> (S)</a:t>
            </a: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,</a:t>
            </a:r>
            <a:endParaRPr b="0" lang="en-US" sz="26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термодинамические потенциалы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</a:rPr>
              <a:t> (U, H</a:t>
            </a: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,</a:t>
            </a:r>
            <a:r>
              <a:rPr b="0" lang="en-US" sz="2600" spc="-1" strike="noStrike">
                <a:solidFill>
                  <a:srgbClr val="465562"/>
                </a:solidFill>
                <a:latin typeface="Euphemia"/>
              </a:rPr>
              <a:t> F, G)</a:t>
            </a:r>
            <a:endParaRPr b="0" lang="en-US" sz="26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600" spc="-1" strike="noStrike">
                <a:solidFill>
                  <a:srgbClr val="465562"/>
                </a:solidFill>
                <a:latin typeface="Euphemia"/>
              </a:rPr>
              <a:t>характеристические функции (Массье-Планка, Гиббса).</a:t>
            </a:r>
            <a:endParaRPr b="0" lang="en-US" sz="26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Измерение интенсивной величины основывается на использовании связи между изменениями интенсивной величины, с одной стороны, и изменениями подходящей экстенсивной величины, с другой стороны. Например для измерения температуры в качестве такой экстенсивной величины можно использовать объём. В качестве рабочего вещества такого термометра можно использовать ртуть или спирт.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200" name="Picture 2_1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5120" cy="532764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8594640" y="1281600"/>
            <a:ext cx="299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Характеризуют термодинамическую систему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8094600" y="1484640"/>
            <a:ext cx="49968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Свойства веществ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Все свойства веществ можно условно разделить на три категории: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Термомеханические: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вириальные коэффициенты,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 Джоуля — Томсона,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 линейного расширения твёрдых тел,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коэффициенты уравнения состояния Ван-дер-Ваальса,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коэффициенты эмпирических уравнений состояния,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модули упругости твёрдых тел (коэффициенты Ламе и т. п.),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объём Бойля,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поверхностное натяжение,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удельный объём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marL="36576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Свойства веществ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Теплофизические: 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внутреннее давление,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давление насыщенного пара,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калорические коэффициенты (теплоёмкости при постоянном 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объёме и при постоянном давлении, теплота изотермического 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расширения и др.),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коэффициенты динамической и кинематической вязкости,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 диффузии,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коэффициент теплопроводности,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критические постоянные (критические температура и давление),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параметры тройной точки,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параметры фазовых переходов (температура 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плавления, температура кипения, температура полиморфного 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перехода, температура фазового перехода II рода),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удельная теплоёмкость,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показатель политропы (показатель адиабаты),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растворимость,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температура насыщения,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 u="sng">
                <a:solidFill>
                  <a:srgbClr val="465562"/>
                </a:solidFill>
                <a:uFillTx/>
                <a:latin typeface="Euphemia"/>
              </a:rPr>
              <a:t>термоЭДС и др.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marL="612720" indent="-2466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Свойства веществ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Термохимические: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стандартная фугитивность (летучесть),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стандартная энтальпия образования соединения из простых веществ,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стандартная энтропия (стандартная абсолютная энтропия),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стандартный потенциал Гиббса образования соединения из простых веществ,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стандартный химический потенциал,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стандартный электродный потенциал.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210" name="Picture 2_2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5120" cy="532764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8594640" y="1281600"/>
            <a:ext cx="299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Характеризуют термодинамическую систему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8094600" y="1484640"/>
            <a:ext cx="49968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Функционалы процессов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</a:rPr>
              <a:t>Функционалы процесса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 представляют собой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характеристики совершаемого системой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термодинамического процесса и зависят от его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пути, т. е. способа перехода системы из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состояния в начале процесса в конечное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состояние. 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 функциям процесса в термодинамике относят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количество теплоты 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</a:rPr>
              <a:t>Q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термодинамическую работу 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</a:rPr>
              <a:t>W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энергию переноса массы (химическую работу, работу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перераспределения масс веществ)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</a:rPr>
              <a:t> Z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Программа курса.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8000"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Основные определения. Система единиц. 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Система единиц СИ и фундаментальные физические константы. Универсальные постоянные и естественные системы единиц. Производные единицы и стандарты. Физические пределы точности измерений.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Методы измерения термодинамических величин.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Электромагнитные измерения. Стандарты частоты.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Радиоспектроскопия (эффект Зеемана), ЯМР, томография.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Фундаментальные шумы в измерительных устройствах. Тепловой шум. Формула Найквиста. Теорема Калена-Вельтона. Дробовой шум в электронных и оптических приборах.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Классификация термодинамических величин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216" name="Picture 2_3" descr="Картинки по запросу термодинамические величины"/>
          <p:cNvPicPr/>
          <p:nvPr/>
        </p:nvPicPr>
        <p:blipFill>
          <a:blip r:embed="rId1"/>
          <a:stretch/>
        </p:blipFill>
        <p:spPr>
          <a:xfrm>
            <a:off x="2854080" y="1417680"/>
            <a:ext cx="6765120" cy="532764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8594640" y="1281600"/>
            <a:ext cx="299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Характеризуют термодинамическую систему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8094600" y="1484640"/>
            <a:ext cx="49968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Параметры процессов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Параметры фазовых реакций: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теплота испарения,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теплота плавления,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теплота полиморфного перехода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теплота сублимации.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Параметры химических реакций: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константа равновесия химической реакции,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стандартная ЭДС,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стандартное изменение потенциала Гиббса в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химической реакции,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стандартное изменение энтальпии в химической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реакции,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стандартное изменение энтропии в химической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реакции,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стандартное химическое сродство.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593360" y="177840"/>
            <a:ext cx="9782280" cy="586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Описание состояния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1593360" y="980640"/>
            <a:ext cx="9782280" cy="5472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3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Для описания термодинамического состояния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системы, то есть всей совокупности её свойств,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необходимо прежде всего определить какая это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система – гомогенная или гетерогенная. Знать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число и свойства фазы или фаз, образующих эту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систему: в наборе независимых переменных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системы должна быть представлена хотя бы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одна экстенсивная величина, например объём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или масса системы.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Число независимых интенсивных переменных,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необходимых для задания состояния всех фаз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системы, называют 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вариантностью системы.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Число независимых переменных, необходимых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для задания состояния системы с учётом масс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всех её фаз, называют 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полной (общей)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</a:rPr>
              <a:t>вариантностью системы.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Вариантность и полную вариантность системы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находят с помощью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правила фаз Гиббса.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593360" y="177840"/>
            <a:ext cx="9782280" cy="586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Правило фаз Гиббса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593360" y="980640"/>
            <a:ext cx="9782280" cy="5191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5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Пра́вило фаз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</a:rPr>
              <a:t>Гиббса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 — соотношение,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связывающее число компонентов, фаз и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термодинамических степеней свободы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в равновесной термодинамической системе.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Практическое применение правила фаз в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конкретной задаче предполагает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предварительную проверку соблюдения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допущений, обычно используемых при выводе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данного правила: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система находится в состоянии термодинамического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равновесия;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 системе имеет место равновесие фаз;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рассматривают только объёмные (трёхмерные) фазы,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двумерные (поверхностные) фазы исключены из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рассмотрения;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границы между фазами плоские, не препятствуют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выравниванию давления и температуры в системе и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переносу вещества между фазами;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влияние силовых полей (гравитационного,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магнитного и т. п.) не учитывают, а из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всех обобщённых термодинамических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координат принимают во внимание только объём и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массы компонентов, то есть рассматривают лишь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термодеформационные системы — открытые и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закрытые.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Математическая формулировка правила фаз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зависит от наложенных на систему условий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изоляции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593360" y="177840"/>
            <a:ext cx="9782280" cy="658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Правило фаз Гиббса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593360" y="980640"/>
            <a:ext cx="9782280" cy="5191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Для различных условий изоляции будут разные математические формулировки: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Открытая система: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</a:rPr>
              <a:t>i=2+k-f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</a:rPr>
              <a:t>, 2 –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число степеней свободы, соответствующих давлению и температуре,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</a:rPr>
              <a:t>k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 – число компонент системы,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</a:rPr>
              <a:t>f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</a:rPr>
              <a:t> –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число фаз в системе.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Закрытая система: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</a:rPr>
              <a:t>i=2+k-f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, если число компонент не больше числа фаз и  </a:t>
            </a:r>
            <a:r>
              <a:rPr b="0" i="1" lang="en-US" sz="2400" spc="-1" strike="noStrike">
                <a:solidFill>
                  <a:srgbClr val="465562"/>
                </a:solidFill>
                <a:latin typeface="Euphemia"/>
              </a:rPr>
              <a:t>i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</a:rPr>
              <a:t>=2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 если число компонент не меньше числа фаз.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Метод</a:t>
            </a: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ы </a:t>
            </a: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измер</a:t>
            </a: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ения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Из всего разнообразия термодинамических параметров в реальных экспериментах возможно измерить только некоторые из них: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температура (термометр),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давление (манометр),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удельный объём (пикнометр),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коэффициент теплового расширения (дилатометр),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теплоёмкость (адиабатический калориметр),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интегральные характеристики фазовых переходов – энтальпия, температура,  температурный гистерезис, (дифф. сканирующий микрокалориметр),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Методы измерения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сжимаемость (дилатометры, пьезометры, рентгенография),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скорость звука (ультразвуковой измеритель),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</a:rPr>
              <a:t>поверхностное натяжение (тензиометр дю Нуи).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1593360" y="1645200"/>
            <a:ext cx="3524040" cy="346680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5959800" y="1620360"/>
            <a:ext cx="1168200" cy="3563640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2128680" y="5269680"/>
            <a:ext cx="2407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Пикнометр для газов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5400000" y="936000"/>
            <a:ext cx="24775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Пикнометр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для сыпучих веществ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7841520" y="1656000"/>
            <a:ext cx="3390480" cy="3342960"/>
          </a:xfrm>
          <a:prstGeom prst="rect">
            <a:avLst/>
          </a:prstGeom>
          <a:ln>
            <a:noFill/>
          </a:ln>
        </p:spPr>
      </p:pic>
      <p:sp>
        <p:nvSpPr>
          <p:cNvPr id="237" name="TextShape 4"/>
          <p:cNvSpPr txBox="1"/>
          <p:nvPr/>
        </p:nvSpPr>
        <p:spPr>
          <a:xfrm>
            <a:off x="8208000" y="5125680"/>
            <a:ext cx="3393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Принцип работы дилатометра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1772640" y="840600"/>
            <a:ext cx="6579360" cy="4415400"/>
          </a:xfrm>
          <a:prstGeom prst="rect">
            <a:avLst/>
          </a:prstGeom>
          <a:ln>
            <a:noFill/>
          </a:ln>
        </p:spPr>
      </p:pic>
      <p:sp>
        <p:nvSpPr>
          <p:cNvPr id="240" name="TextShape 2"/>
          <p:cNvSpPr txBox="1"/>
          <p:nvPr/>
        </p:nvSpPr>
        <p:spPr>
          <a:xfrm>
            <a:off x="3923280" y="5472000"/>
            <a:ext cx="250344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000" spc="-1" strike="noStrike">
                <a:latin typeface="Arial"/>
              </a:rPr>
              <a:t>Тензиометр дю Нуи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Рекомендуемая литература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</a:rPr>
              <a:t>Wikipedia.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Термодинамически величины.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Методы исследования теплофизических свойств веществ. Методические указания. СФУ. Красноярск. 2008.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Физические основы измерений. Конспект лекций. Курский госуниверситет. Курск. 2004.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593360" y="177840"/>
            <a:ext cx="9782280" cy="1239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Программа курса.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593360" y="1600200"/>
            <a:ext cx="9782280" cy="457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Квантовые эффекты в физических измерениях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</a:rPr>
              <a:t>Диагностика плазмы.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593360" y="177840"/>
            <a:ext cx="9782280" cy="659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Термодинамические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522440" y="957960"/>
            <a:ext cx="9782280" cy="5214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75562"/>
                </a:solidFill>
                <a:latin typeface="Arial"/>
              </a:rPr>
              <a:t>Термодинами́ческая систе́ма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 — тело (совокупность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тел), способное (способные) обмениваться с другими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телами (между собой) энергией и (или) веществом;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выделяемая (реально или мысленно) для изучения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макроскопическая физическая система, состоящая из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большого числа частиц и не требующая для своего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описания привлечения микроскопических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характеристик отдельных частиц.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Каждая термодинамическая система имеет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границы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,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реальные или условные, отделяющие её от 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окружающей среды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, под которой подразумевают все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тела, не включённые в термодинамическую систему.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Для описания термодинамической системы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используются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макроскопические параметры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,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характеризующие не свойства составляющих её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частиц, а свойства самой 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системы: 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температуру, давление, объём, магнитную 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индукцию, электрическую 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поляризацию, массу, химический </a:t>
            </a:r>
            <a:r>
              <a:rPr b="0" i="1" lang="ru-RU" sz="2800" spc="-1" strike="noStrike">
                <a:solidFill>
                  <a:srgbClr val="475562"/>
                </a:solidFill>
                <a:latin typeface="Arial"/>
              </a:rPr>
              <a:t>состав компонентов </a:t>
            </a: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и т.д.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593360" y="177840"/>
            <a:ext cx="9782280" cy="736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Классификация термодинамических систем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593360" y="1066680"/>
            <a:ext cx="9782280" cy="5105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0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7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75562"/>
                </a:solidFill>
                <a:latin typeface="Arial"/>
              </a:rPr>
              <a:t>По характеру взаимодействия с окружающей средой различают системы:</a:t>
            </a:r>
            <a:endParaRPr b="0" lang="en-US" sz="28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</a:rPr>
              <a:t>изолированные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</a:rPr>
              <a:t>, не способные обмениваться с внешней средой ни энергией, ни веществом;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</a:rPr>
              <a:t>адиабатно изолированные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</a:rPr>
              <a:t>, не способные к обмену с внешней средой веществом, но допускающие обмен энергией в виде </a:t>
            </a:r>
            <a:r>
              <a:rPr b="1" i="1" lang="ru-RU" sz="2400" spc="-1" strike="noStrike">
                <a:solidFill>
                  <a:srgbClr val="475562"/>
                </a:solidFill>
                <a:latin typeface="Arial"/>
              </a:rPr>
              <a:t>работы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</a:rPr>
              <a:t>. Обмен энергией в форме теплоты для таких систем исключён;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</a:rPr>
              <a:t>закрытые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</a:rPr>
              <a:t>, не способные обмениваться с внешней средой веществом, но способные к энергообмену с окружающей средой;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475562"/>
                </a:solidFill>
                <a:latin typeface="Arial"/>
              </a:rPr>
              <a:t>открытые</a:t>
            </a:r>
            <a:r>
              <a:rPr b="0" lang="ru-RU" sz="2400" spc="-1" strike="noStrike">
                <a:solidFill>
                  <a:srgbClr val="475562"/>
                </a:solidFill>
                <a:latin typeface="Arial"/>
              </a:rPr>
              <a:t>, способные обмениваться веществом (и, следовательно, энергией) с другими системами (внешней средой);</a:t>
            </a:r>
            <a:endParaRPr b="0" lang="en-US" sz="2400" spc="-1" strike="noStrike">
              <a:solidFill>
                <a:srgbClr val="465562"/>
              </a:solidFill>
              <a:latin typeface="Euphemia"/>
            </a:endParaRPr>
          </a:p>
          <a:p>
            <a:pPr lvl="2" marL="978480" indent="-246600">
              <a:lnSpc>
                <a:spcPct val="90000"/>
              </a:lnSpc>
              <a:spcBef>
                <a:spcPts val="601"/>
              </a:spcBef>
              <a:buClr>
                <a:srgbClr val="475562"/>
              </a:buClr>
              <a:buFont typeface="Courier New"/>
              <a:buChar char="o"/>
            </a:pPr>
            <a:r>
              <a:rPr b="0" i="1" lang="ru-RU" sz="2000" spc="-1" strike="noStrike">
                <a:solidFill>
                  <a:srgbClr val="475562"/>
                </a:solidFill>
                <a:latin typeface="Arial"/>
              </a:rPr>
              <a:t>частично открытые</a:t>
            </a:r>
            <a:r>
              <a:rPr b="0" lang="ru-RU" sz="2000" spc="-1" strike="noStrike">
                <a:solidFill>
                  <a:srgbClr val="475562"/>
                </a:solidFill>
                <a:latin typeface="Arial"/>
              </a:rPr>
              <a:t>, обменивающиеся с внешней средой веществом, но при этом не все составляющие вещества принимают участие в материальном обмене (например, из-за наличия полупроницаемых перегородок)</a:t>
            </a: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000" spc="-1" strike="noStrike">
              <a:solidFill>
                <a:srgbClr val="465562"/>
              </a:solidFill>
              <a:latin typeface="Euphem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593360" y="177840"/>
            <a:ext cx="9782280" cy="75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Термодинамические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440000" y="1008000"/>
            <a:ext cx="10224000" cy="607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000" spc="-1" strike="noStrike">
                <a:latin typeface="Arial"/>
              </a:rPr>
              <a:t>По используемым для термодинамического описания системы параметрам различают: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простые системы; </a:t>
            </a:r>
            <a:endParaRPr b="0" lang="ru-RU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простые открытые системы;</a:t>
            </a:r>
            <a:endParaRPr b="0" lang="ru-RU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сложные системы. </a:t>
            </a:r>
            <a:endParaRPr b="0" lang="ru-RU" sz="2000" spc="-1" strike="noStrike">
              <a:latin typeface="Arial"/>
              <a:ea typeface="Noto Sans CJK SC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Простой системой (телом) называется такая равновесная система, физическое состояние которой вполне определяется значениями двух независимых переменных — функций состояния простого тела </a:t>
            </a:r>
            <a:r>
              <a:rPr b="0" i="1" lang="ru-RU" sz="2000" spc="-1" strike="noStrike">
                <a:latin typeface="Arial"/>
              </a:rPr>
              <a:t>( x , y )</a:t>
            </a:r>
            <a:r>
              <a:rPr b="0" lang="ru-RU" sz="2000" spc="-1" strike="noStrike">
                <a:latin typeface="Arial"/>
              </a:rPr>
              <a:t> , например, значениями температуры и удельного объема </a:t>
            </a:r>
            <a:r>
              <a:rPr b="0" i="1" lang="ru-RU" sz="2000" spc="-1" strike="noStrike">
                <a:latin typeface="Arial"/>
              </a:rPr>
              <a:t>( t , v ) </a:t>
            </a:r>
            <a:r>
              <a:rPr b="0" lang="ru-RU" sz="2000" spc="-1" strike="noStrike">
                <a:latin typeface="Arial"/>
              </a:rPr>
              <a:t>или давления и удельного объема </a:t>
            </a:r>
            <a:r>
              <a:rPr b="0" i="1" lang="ru-RU" sz="2000" spc="-1" strike="noStrike">
                <a:latin typeface="Arial"/>
              </a:rPr>
              <a:t>( P , v )</a:t>
            </a:r>
            <a:r>
              <a:rPr b="0" lang="ru-RU" sz="2000" spc="-1" strike="noStrike">
                <a:latin typeface="Arial"/>
              </a:rPr>
              <a:t>. 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Примером простых системам (телами) являются изотропные тела (имеющими одинаковые характеристик состояния и физических свойств тела во всех его точках и во всех направлениях), в частности: газы, пары, жидкости и многие твёрдые тела, находящиеся в термодинамическом равновесии и не подверженные действию поверхностного натяжения, гравитационных и электромагнитных сил и химических превращений. 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593360" y="177840"/>
            <a:ext cx="9782280" cy="75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Термодинамические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440000" y="1008000"/>
            <a:ext cx="10224000" cy="630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Простые открытые системы, отличаются от простых систем способностью обмениваться веществом с окружающей средой. Для термодинамического описания таких систем с </a:t>
            </a:r>
            <a:r>
              <a:rPr b="0" i="1" lang="ru-RU" sz="2000" spc="-1" strike="noStrike">
                <a:latin typeface="Arial"/>
              </a:rPr>
              <a:t>k</a:t>
            </a:r>
            <a:r>
              <a:rPr b="0" lang="ru-RU" sz="2000" spc="-1" strike="noStrike">
                <a:latin typeface="Arial"/>
              </a:rPr>
              <a:t> независимыми компонентами необходимы </a:t>
            </a:r>
            <a:r>
              <a:rPr b="0" i="1" lang="ru-RU" sz="2000" spc="-1" strike="noStrike">
                <a:latin typeface="Arial"/>
              </a:rPr>
              <a:t>k + 2</a:t>
            </a:r>
            <a:r>
              <a:rPr b="0" lang="ru-RU" sz="2000" spc="-1" strike="noStrike">
                <a:latin typeface="Arial"/>
              </a:rPr>
              <a:t> независимых параметра состояния, включая массу (количество вещества, число частиц) каждого независимого компонента;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Сложными системами называют все термодинамические системы, не попадающие под определения простых систем, и простых открытых систем. К сложным системам принято относить диэлектрики, магнетики, сверхпроводники, упругие твёрдые тела, поверхности раздела фаз, системы в поле тяготения и в состоянии невесомости, электрохимические системы, равновесное тепловое излучение. Иногда в число сложных включают и простые открытые системы. Для термодинамического описания таких систем, как упругий стержень/нить или пружина, поверхность раздела фаз, тепловое излучение необходим только один независимый параметр состояния.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Если входящие в состав системы вещества в рассматриваемом диапазоне условий  химически не взаимодействуют между собой, то систему называют </a:t>
            </a:r>
            <a:r>
              <a:rPr b="1" i="1" lang="ru-RU" sz="2000" spc="-1" strike="noStrike">
                <a:latin typeface="Arial"/>
              </a:rPr>
              <a:t>физической</a:t>
            </a:r>
            <a:r>
              <a:rPr b="0" lang="ru-RU" sz="2000" spc="-1" strike="noStrike">
                <a:latin typeface="Arial"/>
              </a:rPr>
              <a:t>. Если же вещества системы реагируют друг с другом, то говорят о </a:t>
            </a:r>
            <a:r>
              <a:rPr b="1" i="1" lang="ru-RU" sz="2000" spc="-1" strike="noStrike">
                <a:latin typeface="Arial"/>
              </a:rPr>
              <a:t>химической</a:t>
            </a:r>
            <a:r>
              <a:rPr b="0" lang="ru-RU" sz="2000" spc="-1" strike="noStrike">
                <a:latin typeface="Arial"/>
              </a:rPr>
              <a:t> системе.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593360" y="177840"/>
            <a:ext cx="9782280" cy="75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Термодинамические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440000" y="1008000"/>
            <a:ext cx="10224000" cy="56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400" spc="-1" strike="noStrike">
                <a:latin typeface="Arial"/>
              </a:rPr>
              <a:t>	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1440000" y="1008000"/>
            <a:ext cx="10368000" cy="571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Термодинамическую систему называют гомогенной, если между любыми её частями нет поверхностей раздела и, следовательно, свойства системы непрерывно изменяется от точки к точке. Гомогенную систему с одинаковыми свойствами в любой точке называют однородной. Примерами гомогенных систем служат растворы (газовые, жидкие и твёрдые). Газовая фаза большой протяжённости вдоль градиента поля тяготения (например, земная атмосфера в безоблачный и безветренный день) — пример неоднородной гомогенной фазы.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Термодинамическую систему называют гетерогенной, если она состоит из нескольких гомогенных частей с разными свойствами. На поверхностях, разделяющих гомогенные части гетерогенной системы, хотя бы одно термодинамическое свойство вещества изменяются скачком. Часто (но не всегда) поверхность раздела является видимой.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Arial"/>
              </a:rPr>
              <a:t>	</a:t>
            </a:r>
            <a:r>
              <a:rPr b="0" lang="ru-RU" sz="2000" spc="-1" strike="noStrike">
                <a:latin typeface="Arial"/>
              </a:rPr>
              <a:t>Гомогенную часть гетерогенной системы называют фазой. Менее строго, но более наглядно фазами называют «гомогенные части системы, отделённые от остальных частей видимыми поверхностями раздела». Гомогенная система содержит только одну фазу; гетерогенная система состоит из двух или более фаз. 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593360" y="177840"/>
            <a:ext cx="9782280" cy="6789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</a:rPr>
              <a:t>Термодинамические системы</a:t>
            </a:r>
            <a:endParaRPr b="0" lang="en-US" sz="3600" spc="-1" strike="noStrike">
              <a:solidFill>
                <a:srgbClr val="465562"/>
              </a:solidFill>
              <a:latin typeface="Euphemia"/>
            </a:endParaRPr>
          </a:p>
        </p:txBody>
      </p:sp>
      <p:pic>
        <p:nvPicPr>
          <p:cNvPr id="183" name="Content Placeholder 3" descr="A_small_cup_of_coffee.JPG"/>
          <p:cNvPicPr/>
          <p:nvPr/>
        </p:nvPicPr>
        <p:blipFill>
          <a:blip r:embed="rId1"/>
          <a:stretch/>
        </p:blipFill>
        <p:spPr>
          <a:xfrm>
            <a:off x="1879560" y="1357200"/>
            <a:ext cx="3104640" cy="2328480"/>
          </a:xfrm>
          <a:prstGeom prst="rect">
            <a:avLst/>
          </a:prstGeom>
          <a:ln>
            <a:noFill/>
          </a:ln>
        </p:spPr>
      </p:pic>
      <p:pic>
        <p:nvPicPr>
          <p:cNvPr id="184" name="Picture 4" descr="Water_and_ice.jpg"/>
          <p:cNvPicPr/>
          <p:nvPr/>
        </p:nvPicPr>
        <p:blipFill>
          <a:blip r:embed="rId2"/>
          <a:stretch/>
        </p:blipFill>
        <p:spPr>
          <a:xfrm>
            <a:off x="8737560" y="285840"/>
            <a:ext cx="2892960" cy="3857400"/>
          </a:xfrm>
          <a:prstGeom prst="rect">
            <a:avLst/>
          </a:prstGeom>
          <a:ln>
            <a:noFill/>
          </a:ln>
        </p:spPr>
      </p:pic>
      <p:pic>
        <p:nvPicPr>
          <p:cNvPr id="185" name="Picture 5" descr="EarthAtmosphere.jpg"/>
          <p:cNvPicPr/>
          <p:nvPr/>
        </p:nvPicPr>
        <p:blipFill>
          <a:blip r:embed="rId3"/>
          <a:stretch/>
        </p:blipFill>
        <p:spPr>
          <a:xfrm>
            <a:off x="5095440" y="1989000"/>
            <a:ext cx="3519000" cy="334296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2093760" y="3857760"/>
            <a:ext cx="2571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Однородная гомогенная многокомпонентная система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8951760" y="4357800"/>
            <a:ext cx="2571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Неоднородная гетерогенная многокомпонентная система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5737320" y="5500800"/>
            <a:ext cx="2571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465562"/>
                </a:solidFill>
                <a:latin typeface="Euphemia"/>
              </a:rPr>
              <a:t>Неоднородная гомогенная многокомпонентная система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AD825C-09C7-4A07-B577-302FECE18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127</TotalTime>
  <Application>LibreOffice/6.4.6.2$Linux_X86_64 LibreOffice_project/40$Build-2</Application>
  <Words>1362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2017-02-06T16:32:23Z</dcterms:created>
  <dc:creator/>
  <dc:description/>
  <dc:language>ru-RU</dc:language>
  <cp:lastModifiedBy/>
  <dcterms:modified xsi:type="dcterms:W3CDTF">2021-02-26T15:38:56Z</dcterms:modified>
  <cp:revision>27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  <property fmtid="{D5CDD505-2E9C-101B-9397-08002B2CF9AE}" pid="12" name="_TemplateID">
    <vt:lpwstr>TC027879479991</vt:lpwstr>
  </property>
</Properties>
</file>