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2.gif" ContentType="image/gif"/>
  <Override PartName="/ppt/media/image15.png" ContentType="image/png"/>
  <Override PartName="/ppt/media/image9.jpeg" ContentType="image/jpeg"/>
  <Override PartName="/ppt/media/image11.jpeg" ContentType="image/jpeg"/>
  <Override PartName="/ppt/media/image8.jpeg" ContentType="image/jpeg"/>
  <Override PartName="/ppt/media/image10.jpeg" ContentType="image/jpeg"/>
  <Override PartName="/ppt/media/image2.gif" ContentType="image/gif"/>
  <Override PartName="/ppt/media/image25.gif" ContentType="image/gif"/>
  <Override PartName="/ppt/media/image6.jpeg" ContentType="image/jpeg"/>
  <Override PartName="/ppt/media/image5.jpeg" ContentType="image/jpeg"/>
  <Override PartName="/ppt/media/image26.jpeg" ContentType="image/jpeg"/>
  <Override PartName="/ppt/media/image13.gif" ContentType="image/gif"/>
  <Override PartName="/ppt/media/image16.jpeg" ContentType="image/jpeg"/>
  <Override PartName="/ppt/media/image24.gif" ContentType="image/gif"/>
  <Override PartName="/ppt/media/image21.png" ContentType="image/png"/>
  <Override PartName="/ppt/media/image20.jpeg" ContentType="image/jpeg"/>
  <Override PartName="/ppt/media/image19.gif" ContentType="image/gif"/>
  <Override PartName="/ppt/media/image18.jpeg" ContentType="image/jpeg"/>
  <Override PartName="/ppt/media/image17.png" ContentType="image/png"/>
  <Override PartName="/ppt/media/image14.jpeg" ContentType="image/jpeg"/>
  <Override PartName="/ppt/media/image1.jpeg" ContentType="image/jpeg"/>
  <Override PartName="/ppt/media/image27.gif" ContentType="image/gif"/>
  <Override PartName="/ppt/media/image7.jpeg" ContentType="image/jpeg"/>
  <Override PartName="/ppt/media/image23.gif" ContentType="image/gif"/>
  <Override PartName="/ppt/media/image3.png" ContentType="image/png"/>
  <Override PartName="/ppt/media/image4.jpeg" ContentType="image/jpeg"/>
  <Override PartName="/ppt/media/image22.gif" ContentType="image/gif"/>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88825"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45" name="PlaceHolder 2"/>
          <p:cNvSpPr>
            <a:spLocks noGrp="1"/>
          </p:cNvSpPr>
          <p:nvPr>
            <p:ph type="body"/>
          </p:nvPr>
        </p:nvSpPr>
        <p:spPr>
          <a:xfrm>
            <a:off x="1593360" y="160020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46" name="PlaceHolder 3"/>
          <p:cNvSpPr>
            <a:spLocks noGrp="1"/>
          </p:cNvSpPr>
          <p:nvPr>
            <p:ph type="body"/>
          </p:nvPr>
        </p:nvSpPr>
        <p:spPr>
          <a:xfrm>
            <a:off x="1593360" y="398844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48"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49"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0" name="PlaceHolder 4"/>
          <p:cNvSpPr>
            <a:spLocks noGrp="1"/>
          </p:cNvSpPr>
          <p:nvPr>
            <p:ph type="body"/>
          </p:nvPr>
        </p:nvSpPr>
        <p:spPr>
          <a:xfrm>
            <a:off x="159336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1" name="PlaceHolder 5"/>
          <p:cNvSpPr>
            <a:spLocks noGrp="1"/>
          </p:cNvSpPr>
          <p:nvPr>
            <p:ph type="body"/>
          </p:nvPr>
        </p:nvSpPr>
        <p:spPr>
          <a:xfrm>
            <a:off x="660600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53" name="PlaceHolder 2"/>
          <p:cNvSpPr>
            <a:spLocks noGrp="1"/>
          </p:cNvSpPr>
          <p:nvPr>
            <p:ph type="body"/>
          </p:nvPr>
        </p:nvSpPr>
        <p:spPr>
          <a:xfrm>
            <a:off x="159336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4" name="PlaceHolder 3"/>
          <p:cNvSpPr>
            <a:spLocks noGrp="1"/>
          </p:cNvSpPr>
          <p:nvPr>
            <p:ph type="body"/>
          </p:nvPr>
        </p:nvSpPr>
        <p:spPr>
          <a:xfrm>
            <a:off x="490104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5" name="PlaceHolder 4"/>
          <p:cNvSpPr>
            <a:spLocks noGrp="1"/>
          </p:cNvSpPr>
          <p:nvPr>
            <p:ph type="body"/>
          </p:nvPr>
        </p:nvSpPr>
        <p:spPr>
          <a:xfrm>
            <a:off x="820836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6" name="PlaceHolder 5"/>
          <p:cNvSpPr>
            <a:spLocks noGrp="1"/>
          </p:cNvSpPr>
          <p:nvPr>
            <p:ph type="body"/>
          </p:nvPr>
        </p:nvSpPr>
        <p:spPr>
          <a:xfrm>
            <a:off x="159336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7" name="PlaceHolder 6"/>
          <p:cNvSpPr>
            <a:spLocks noGrp="1"/>
          </p:cNvSpPr>
          <p:nvPr>
            <p:ph type="body"/>
          </p:nvPr>
        </p:nvSpPr>
        <p:spPr>
          <a:xfrm>
            <a:off x="490104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58" name="PlaceHolder 7"/>
          <p:cNvSpPr>
            <a:spLocks noGrp="1"/>
          </p:cNvSpPr>
          <p:nvPr>
            <p:ph type="body"/>
          </p:nvPr>
        </p:nvSpPr>
        <p:spPr>
          <a:xfrm>
            <a:off x="820836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73" name="PlaceHolder 2"/>
          <p:cNvSpPr>
            <a:spLocks noGrp="1"/>
          </p:cNvSpPr>
          <p:nvPr>
            <p:ph type="subTitle"/>
          </p:nvPr>
        </p:nvSpPr>
        <p:spPr>
          <a:xfrm>
            <a:off x="1593360" y="1600200"/>
            <a:ext cx="9782280" cy="45716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75" name="PlaceHolder 2"/>
          <p:cNvSpPr>
            <a:spLocks noGrp="1"/>
          </p:cNvSpPr>
          <p:nvPr>
            <p:ph type="body"/>
          </p:nvPr>
        </p:nvSpPr>
        <p:spPr>
          <a:xfrm>
            <a:off x="1593360" y="1600200"/>
            <a:ext cx="9782280" cy="457164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77" name="PlaceHolder 2"/>
          <p:cNvSpPr>
            <a:spLocks noGrp="1"/>
          </p:cNvSpPr>
          <p:nvPr>
            <p:ph type="body"/>
          </p:nvPr>
        </p:nvSpPr>
        <p:spPr>
          <a:xfrm>
            <a:off x="159336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78" name="PlaceHolder 3"/>
          <p:cNvSpPr>
            <a:spLocks noGrp="1"/>
          </p:cNvSpPr>
          <p:nvPr>
            <p:ph type="body"/>
          </p:nvPr>
        </p:nvSpPr>
        <p:spPr>
          <a:xfrm>
            <a:off x="660600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1593360" y="177840"/>
            <a:ext cx="9782280" cy="57466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82"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83" name="PlaceHolder 3"/>
          <p:cNvSpPr>
            <a:spLocks noGrp="1"/>
          </p:cNvSpPr>
          <p:nvPr>
            <p:ph type="body"/>
          </p:nvPr>
        </p:nvSpPr>
        <p:spPr>
          <a:xfrm>
            <a:off x="660600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84" name="PlaceHolder 4"/>
          <p:cNvSpPr>
            <a:spLocks noGrp="1"/>
          </p:cNvSpPr>
          <p:nvPr>
            <p:ph type="body"/>
          </p:nvPr>
        </p:nvSpPr>
        <p:spPr>
          <a:xfrm>
            <a:off x="159336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24" name="PlaceHolder 2"/>
          <p:cNvSpPr>
            <a:spLocks noGrp="1"/>
          </p:cNvSpPr>
          <p:nvPr>
            <p:ph type="subTitle"/>
          </p:nvPr>
        </p:nvSpPr>
        <p:spPr>
          <a:xfrm>
            <a:off x="1593360" y="1600200"/>
            <a:ext cx="9782280" cy="45716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86" name="PlaceHolder 2"/>
          <p:cNvSpPr>
            <a:spLocks noGrp="1"/>
          </p:cNvSpPr>
          <p:nvPr>
            <p:ph type="body"/>
          </p:nvPr>
        </p:nvSpPr>
        <p:spPr>
          <a:xfrm>
            <a:off x="159336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87"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88" name="PlaceHolder 4"/>
          <p:cNvSpPr>
            <a:spLocks noGrp="1"/>
          </p:cNvSpPr>
          <p:nvPr>
            <p:ph type="body"/>
          </p:nvPr>
        </p:nvSpPr>
        <p:spPr>
          <a:xfrm>
            <a:off x="660600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90"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91"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92" name="PlaceHolder 4"/>
          <p:cNvSpPr>
            <a:spLocks noGrp="1"/>
          </p:cNvSpPr>
          <p:nvPr>
            <p:ph type="body"/>
          </p:nvPr>
        </p:nvSpPr>
        <p:spPr>
          <a:xfrm>
            <a:off x="1593360" y="398844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94" name="PlaceHolder 2"/>
          <p:cNvSpPr>
            <a:spLocks noGrp="1"/>
          </p:cNvSpPr>
          <p:nvPr>
            <p:ph type="body"/>
          </p:nvPr>
        </p:nvSpPr>
        <p:spPr>
          <a:xfrm>
            <a:off x="1593360" y="160020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95" name="PlaceHolder 3"/>
          <p:cNvSpPr>
            <a:spLocks noGrp="1"/>
          </p:cNvSpPr>
          <p:nvPr>
            <p:ph type="body"/>
          </p:nvPr>
        </p:nvSpPr>
        <p:spPr>
          <a:xfrm>
            <a:off x="1593360" y="398844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97"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98"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99" name="PlaceHolder 4"/>
          <p:cNvSpPr>
            <a:spLocks noGrp="1"/>
          </p:cNvSpPr>
          <p:nvPr>
            <p:ph type="body"/>
          </p:nvPr>
        </p:nvSpPr>
        <p:spPr>
          <a:xfrm>
            <a:off x="159336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00" name="PlaceHolder 5"/>
          <p:cNvSpPr>
            <a:spLocks noGrp="1"/>
          </p:cNvSpPr>
          <p:nvPr>
            <p:ph type="body"/>
          </p:nvPr>
        </p:nvSpPr>
        <p:spPr>
          <a:xfrm>
            <a:off x="660600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02" name="PlaceHolder 2"/>
          <p:cNvSpPr>
            <a:spLocks noGrp="1"/>
          </p:cNvSpPr>
          <p:nvPr>
            <p:ph type="body"/>
          </p:nvPr>
        </p:nvSpPr>
        <p:spPr>
          <a:xfrm>
            <a:off x="159336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03" name="PlaceHolder 3"/>
          <p:cNvSpPr>
            <a:spLocks noGrp="1"/>
          </p:cNvSpPr>
          <p:nvPr>
            <p:ph type="body"/>
          </p:nvPr>
        </p:nvSpPr>
        <p:spPr>
          <a:xfrm>
            <a:off x="490104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04" name="PlaceHolder 4"/>
          <p:cNvSpPr>
            <a:spLocks noGrp="1"/>
          </p:cNvSpPr>
          <p:nvPr>
            <p:ph type="body"/>
          </p:nvPr>
        </p:nvSpPr>
        <p:spPr>
          <a:xfrm>
            <a:off x="820836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05" name="PlaceHolder 5"/>
          <p:cNvSpPr>
            <a:spLocks noGrp="1"/>
          </p:cNvSpPr>
          <p:nvPr>
            <p:ph type="body"/>
          </p:nvPr>
        </p:nvSpPr>
        <p:spPr>
          <a:xfrm>
            <a:off x="159336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06" name="PlaceHolder 6"/>
          <p:cNvSpPr>
            <a:spLocks noGrp="1"/>
          </p:cNvSpPr>
          <p:nvPr>
            <p:ph type="body"/>
          </p:nvPr>
        </p:nvSpPr>
        <p:spPr>
          <a:xfrm>
            <a:off x="490104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07" name="PlaceHolder 7"/>
          <p:cNvSpPr>
            <a:spLocks noGrp="1"/>
          </p:cNvSpPr>
          <p:nvPr>
            <p:ph type="body"/>
          </p:nvPr>
        </p:nvSpPr>
        <p:spPr>
          <a:xfrm>
            <a:off x="820836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22" name="PlaceHolder 2"/>
          <p:cNvSpPr>
            <a:spLocks noGrp="1"/>
          </p:cNvSpPr>
          <p:nvPr>
            <p:ph type="subTitle"/>
          </p:nvPr>
        </p:nvSpPr>
        <p:spPr>
          <a:xfrm>
            <a:off x="1593360" y="1600200"/>
            <a:ext cx="9782280" cy="45716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24" name="PlaceHolder 2"/>
          <p:cNvSpPr>
            <a:spLocks noGrp="1"/>
          </p:cNvSpPr>
          <p:nvPr>
            <p:ph type="body"/>
          </p:nvPr>
        </p:nvSpPr>
        <p:spPr>
          <a:xfrm>
            <a:off x="1593360" y="1600200"/>
            <a:ext cx="9782280" cy="457164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26" name="PlaceHolder 2"/>
          <p:cNvSpPr>
            <a:spLocks noGrp="1"/>
          </p:cNvSpPr>
          <p:nvPr>
            <p:ph type="body"/>
          </p:nvPr>
        </p:nvSpPr>
        <p:spPr>
          <a:xfrm>
            <a:off x="159336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127" name="PlaceHolder 3"/>
          <p:cNvSpPr>
            <a:spLocks noGrp="1"/>
          </p:cNvSpPr>
          <p:nvPr>
            <p:ph type="body"/>
          </p:nvPr>
        </p:nvSpPr>
        <p:spPr>
          <a:xfrm>
            <a:off x="660600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26" name="PlaceHolder 2"/>
          <p:cNvSpPr>
            <a:spLocks noGrp="1"/>
          </p:cNvSpPr>
          <p:nvPr>
            <p:ph type="body"/>
          </p:nvPr>
        </p:nvSpPr>
        <p:spPr>
          <a:xfrm>
            <a:off x="1593360" y="1600200"/>
            <a:ext cx="9782280" cy="457164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1593360" y="177840"/>
            <a:ext cx="9782280" cy="57466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31"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32" name="PlaceHolder 3"/>
          <p:cNvSpPr>
            <a:spLocks noGrp="1"/>
          </p:cNvSpPr>
          <p:nvPr>
            <p:ph type="body"/>
          </p:nvPr>
        </p:nvSpPr>
        <p:spPr>
          <a:xfrm>
            <a:off x="660600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133" name="PlaceHolder 4"/>
          <p:cNvSpPr>
            <a:spLocks noGrp="1"/>
          </p:cNvSpPr>
          <p:nvPr>
            <p:ph type="body"/>
          </p:nvPr>
        </p:nvSpPr>
        <p:spPr>
          <a:xfrm>
            <a:off x="159336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35" name="PlaceHolder 2"/>
          <p:cNvSpPr>
            <a:spLocks noGrp="1"/>
          </p:cNvSpPr>
          <p:nvPr>
            <p:ph type="body"/>
          </p:nvPr>
        </p:nvSpPr>
        <p:spPr>
          <a:xfrm>
            <a:off x="159336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136"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37" name="PlaceHolder 4"/>
          <p:cNvSpPr>
            <a:spLocks noGrp="1"/>
          </p:cNvSpPr>
          <p:nvPr>
            <p:ph type="body"/>
          </p:nvPr>
        </p:nvSpPr>
        <p:spPr>
          <a:xfrm>
            <a:off x="660600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39"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40"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41" name="PlaceHolder 4"/>
          <p:cNvSpPr>
            <a:spLocks noGrp="1"/>
          </p:cNvSpPr>
          <p:nvPr>
            <p:ph type="body"/>
          </p:nvPr>
        </p:nvSpPr>
        <p:spPr>
          <a:xfrm>
            <a:off x="1593360" y="398844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43" name="PlaceHolder 2"/>
          <p:cNvSpPr>
            <a:spLocks noGrp="1"/>
          </p:cNvSpPr>
          <p:nvPr>
            <p:ph type="body"/>
          </p:nvPr>
        </p:nvSpPr>
        <p:spPr>
          <a:xfrm>
            <a:off x="1593360" y="160020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44" name="PlaceHolder 3"/>
          <p:cNvSpPr>
            <a:spLocks noGrp="1"/>
          </p:cNvSpPr>
          <p:nvPr>
            <p:ph type="body"/>
          </p:nvPr>
        </p:nvSpPr>
        <p:spPr>
          <a:xfrm>
            <a:off x="1593360" y="398844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46"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47"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48" name="PlaceHolder 4"/>
          <p:cNvSpPr>
            <a:spLocks noGrp="1"/>
          </p:cNvSpPr>
          <p:nvPr>
            <p:ph type="body"/>
          </p:nvPr>
        </p:nvSpPr>
        <p:spPr>
          <a:xfrm>
            <a:off x="159336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49" name="PlaceHolder 5"/>
          <p:cNvSpPr>
            <a:spLocks noGrp="1"/>
          </p:cNvSpPr>
          <p:nvPr>
            <p:ph type="body"/>
          </p:nvPr>
        </p:nvSpPr>
        <p:spPr>
          <a:xfrm>
            <a:off x="660600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151" name="PlaceHolder 2"/>
          <p:cNvSpPr>
            <a:spLocks noGrp="1"/>
          </p:cNvSpPr>
          <p:nvPr>
            <p:ph type="body"/>
          </p:nvPr>
        </p:nvSpPr>
        <p:spPr>
          <a:xfrm>
            <a:off x="159336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52" name="PlaceHolder 3"/>
          <p:cNvSpPr>
            <a:spLocks noGrp="1"/>
          </p:cNvSpPr>
          <p:nvPr>
            <p:ph type="body"/>
          </p:nvPr>
        </p:nvSpPr>
        <p:spPr>
          <a:xfrm>
            <a:off x="490104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53" name="PlaceHolder 4"/>
          <p:cNvSpPr>
            <a:spLocks noGrp="1"/>
          </p:cNvSpPr>
          <p:nvPr>
            <p:ph type="body"/>
          </p:nvPr>
        </p:nvSpPr>
        <p:spPr>
          <a:xfrm>
            <a:off x="8208360" y="160020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54" name="PlaceHolder 5"/>
          <p:cNvSpPr>
            <a:spLocks noGrp="1"/>
          </p:cNvSpPr>
          <p:nvPr>
            <p:ph type="body"/>
          </p:nvPr>
        </p:nvSpPr>
        <p:spPr>
          <a:xfrm>
            <a:off x="159336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55" name="PlaceHolder 6"/>
          <p:cNvSpPr>
            <a:spLocks noGrp="1"/>
          </p:cNvSpPr>
          <p:nvPr>
            <p:ph type="body"/>
          </p:nvPr>
        </p:nvSpPr>
        <p:spPr>
          <a:xfrm>
            <a:off x="490104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156" name="PlaceHolder 7"/>
          <p:cNvSpPr>
            <a:spLocks noGrp="1"/>
          </p:cNvSpPr>
          <p:nvPr>
            <p:ph type="body"/>
          </p:nvPr>
        </p:nvSpPr>
        <p:spPr>
          <a:xfrm>
            <a:off x="8208360" y="3988440"/>
            <a:ext cx="314964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28" name="PlaceHolder 2"/>
          <p:cNvSpPr>
            <a:spLocks noGrp="1"/>
          </p:cNvSpPr>
          <p:nvPr>
            <p:ph type="body"/>
          </p:nvPr>
        </p:nvSpPr>
        <p:spPr>
          <a:xfrm>
            <a:off x="159336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29" name="PlaceHolder 3"/>
          <p:cNvSpPr>
            <a:spLocks noGrp="1"/>
          </p:cNvSpPr>
          <p:nvPr>
            <p:ph type="body"/>
          </p:nvPr>
        </p:nvSpPr>
        <p:spPr>
          <a:xfrm>
            <a:off x="660600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1593360" y="177840"/>
            <a:ext cx="9782280" cy="57466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33"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34" name="PlaceHolder 3"/>
          <p:cNvSpPr>
            <a:spLocks noGrp="1"/>
          </p:cNvSpPr>
          <p:nvPr>
            <p:ph type="body"/>
          </p:nvPr>
        </p:nvSpPr>
        <p:spPr>
          <a:xfrm>
            <a:off x="660600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35" name="PlaceHolder 4"/>
          <p:cNvSpPr>
            <a:spLocks noGrp="1"/>
          </p:cNvSpPr>
          <p:nvPr>
            <p:ph type="body"/>
          </p:nvPr>
        </p:nvSpPr>
        <p:spPr>
          <a:xfrm>
            <a:off x="159336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37" name="PlaceHolder 2"/>
          <p:cNvSpPr>
            <a:spLocks noGrp="1"/>
          </p:cNvSpPr>
          <p:nvPr>
            <p:ph type="body"/>
          </p:nvPr>
        </p:nvSpPr>
        <p:spPr>
          <a:xfrm>
            <a:off x="1593360" y="1600200"/>
            <a:ext cx="4773600" cy="4571640"/>
          </a:xfrm>
          <a:prstGeom prst="rect">
            <a:avLst/>
          </a:prstGeom>
        </p:spPr>
        <p:txBody>
          <a:bodyPr lIns="0" rIns="0" tIns="0" bIns="0">
            <a:normAutofit/>
          </a:bodyPr>
          <a:p>
            <a:endParaRPr b="0" lang="en-US" sz="2800" spc="-1" strike="noStrike">
              <a:solidFill>
                <a:srgbClr val="465562"/>
              </a:solidFill>
              <a:latin typeface="Euphemia"/>
            </a:endParaRPr>
          </a:p>
        </p:txBody>
      </p:sp>
      <p:sp>
        <p:nvSpPr>
          <p:cNvPr id="38"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39" name="PlaceHolder 4"/>
          <p:cNvSpPr>
            <a:spLocks noGrp="1"/>
          </p:cNvSpPr>
          <p:nvPr>
            <p:ph type="body"/>
          </p:nvPr>
        </p:nvSpPr>
        <p:spPr>
          <a:xfrm>
            <a:off x="6606000" y="398844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593360" y="177840"/>
            <a:ext cx="9782280" cy="1239480"/>
          </a:xfrm>
          <a:prstGeom prst="rect">
            <a:avLst/>
          </a:prstGeom>
        </p:spPr>
        <p:txBody>
          <a:bodyPr lIns="0" rIns="0" tIns="0" bIns="0" anchor="ctr">
            <a:noAutofit/>
          </a:bodyPr>
          <a:p>
            <a:endParaRPr b="0" lang="en-US" sz="1800" spc="-1" strike="noStrike">
              <a:solidFill>
                <a:srgbClr val="465562"/>
              </a:solidFill>
              <a:latin typeface="Euphemia"/>
            </a:endParaRPr>
          </a:p>
        </p:txBody>
      </p:sp>
      <p:sp>
        <p:nvSpPr>
          <p:cNvPr id="41" name="PlaceHolder 2"/>
          <p:cNvSpPr>
            <a:spLocks noGrp="1"/>
          </p:cNvSpPr>
          <p:nvPr>
            <p:ph type="body"/>
          </p:nvPr>
        </p:nvSpPr>
        <p:spPr>
          <a:xfrm>
            <a:off x="159336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42" name="PlaceHolder 3"/>
          <p:cNvSpPr>
            <a:spLocks noGrp="1"/>
          </p:cNvSpPr>
          <p:nvPr>
            <p:ph type="body"/>
          </p:nvPr>
        </p:nvSpPr>
        <p:spPr>
          <a:xfrm>
            <a:off x="6606000" y="1600200"/>
            <a:ext cx="4773600" cy="2180520"/>
          </a:xfrm>
          <a:prstGeom prst="rect">
            <a:avLst/>
          </a:prstGeom>
        </p:spPr>
        <p:txBody>
          <a:bodyPr lIns="0" rIns="0" tIns="0" bIns="0">
            <a:normAutofit/>
          </a:bodyPr>
          <a:p>
            <a:endParaRPr b="0" lang="en-US" sz="2800" spc="-1" strike="noStrike">
              <a:solidFill>
                <a:srgbClr val="465562"/>
              </a:solidFill>
              <a:latin typeface="Euphemia"/>
            </a:endParaRPr>
          </a:p>
        </p:txBody>
      </p:sp>
      <p:sp>
        <p:nvSpPr>
          <p:cNvPr id="43" name="PlaceHolder 4"/>
          <p:cNvSpPr>
            <a:spLocks noGrp="1"/>
          </p:cNvSpPr>
          <p:nvPr>
            <p:ph type="body"/>
          </p:nvPr>
        </p:nvSpPr>
        <p:spPr>
          <a:xfrm>
            <a:off x="1593360" y="3988440"/>
            <a:ext cx="9782280" cy="2180520"/>
          </a:xfrm>
          <a:prstGeom prst="rect">
            <a:avLst/>
          </a:prstGeom>
        </p:spPr>
        <p:txBody>
          <a:bodyPr lIns="0" rIns="0" tIns="0" bIns="0">
            <a:normAutofit/>
          </a:bodyPr>
          <a:p>
            <a:endParaRPr b="0" lang="en-US" sz="2800" spc="-1" strike="noStrike">
              <a:solidFill>
                <a:srgbClr val="465562"/>
              </a:solidFill>
              <a:latin typeface="Euphem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11883960" y="0"/>
            <a:ext cx="30420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617040" y="0"/>
            <a:ext cx="6091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0" y="0"/>
            <a:ext cx="60912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3" name="CustomShape 4" hidden="1"/>
          <p:cNvSpPr/>
          <p:nvPr/>
        </p:nvSpPr>
        <p:spPr>
          <a:xfrm>
            <a:off x="617040" y="736200"/>
            <a:ext cx="60912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4" name="Line 5"/>
          <p:cNvSpPr/>
          <p:nvPr/>
        </p:nvSpPr>
        <p:spPr>
          <a:xfrm>
            <a:off x="617040" y="736200"/>
            <a:ext cx="6094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5" name="Line 6"/>
          <p:cNvSpPr/>
          <p:nvPr/>
        </p:nvSpPr>
        <p:spPr>
          <a:xfrm>
            <a:off x="617040" y="1345680"/>
            <a:ext cx="6094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6" name="CustomShape 7" hidden="1"/>
          <p:cNvSpPr/>
          <p:nvPr/>
        </p:nvSpPr>
        <p:spPr>
          <a:xfrm>
            <a:off x="756000" y="898200"/>
            <a:ext cx="335520" cy="293760"/>
          </a:xfrm>
          <a:custGeom>
            <a:avLst/>
            <a:gdLst/>
            <a:ah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fillRef idx="0"/>
          <a:effectRef idx="0"/>
          <a:fontRef idx="minor"/>
        </p:style>
      </p:sp>
      <p:sp>
        <p:nvSpPr>
          <p:cNvPr id="7" name="Line 8"/>
          <p:cNvSpPr/>
          <p:nvPr/>
        </p:nvSpPr>
        <p:spPr>
          <a:xfrm>
            <a:off x="617040" y="0"/>
            <a:ext cx="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8" name="CustomShape 9"/>
          <p:cNvSpPr/>
          <p:nvPr/>
        </p:nvSpPr>
        <p:spPr>
          <a:xfrm>
            <a:off x="11579400" y="5638680"/>
            <a:ext cx="609120" cy="1218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 name="CustomShape 10"/>
          <p:cNvSpPr/>
          <p:nvPr/>
        </p:nvSpPr>
        <p:spPr>
          <a:xfrm>
            <a:off x="11274840" y="5638680"/>
            <a:ext cx="304200" cy="12189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0" name="CustomShape 11"/>
          <p:cNvSpPr/>
          <p:nvPr/>
        </p:nvSpPr>
        <p:spPr>
          <a:xfrm>
            <a:off x="1218960" y="0"/>
            <a:ext cx="6091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1" name="CustomShape 12"/>
          <p:cNvSpPr/>
          <p:nvPr/>
        </p:nvSpPr>
        <p:spPr>
          <a:xfrm>
            <a:off x="0" y="0"/>
            <a:ext cx="1218600" cy="6857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2" name="CustomShape 13"/>
          <p:cNvSpPr/>
          <p:nvPr/>
        </p:nvSpPr>
        <p:spPr>
          <a:xfrm>
            <a:off x="0" y="5638680"/>
            <a:ext cx="12188520" cy="1218960"/>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13" name="Line 14"/>
          <p:cNvSpPr/>
          <p:nvPr/>
        </p:nvSpPr>
        <p:spPr>
          <a:xfrm>
            <a:off x="11573280" y="5638680"/>
            <a:ext cx="0" cy="121932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4" name="CustomShape 15"/>
          <p:cNvSpPr/>
          <p:nvPr/>
        </p:nvSpPr>
        <p:spPr>
          <a:xfrm>
            <a:off x="0" y="5643000"/>
            <a:ext cx="1215720" cy="121464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5" name="Line 16"/>
          <p:cNvSpPr/>
          <p:nvPr/>
        </p:nvSpPr>
        <p:spPr>
          <a:xfrm>
            <a:off x="1218600" y="0"/>
            <a:ext cx="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6" name="Line 17"/>
          <p:cNvSpPr/>
          <p:nvPr/>
        </p:nvSpPr>
        <p:spPr>
          <a:xfrm>
            <a:off x="0" y="5631120"/>
            <a:ext cx="18280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7" name="CustomShape 18"/>
          <p:cNvSpPr/>
          <p:nvPr/>
        </p:nvSpPr>
        <p:spPr>
          <a:xfrm>
            <a:off x="276480" y="6032520"/>
            <a:ext cx="592920" cy="518760"/>
          </a:xfrm>
          <a:custGeom>
            <a:avLst/>
            <a:gdLst/>
            <a:ah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style>
          <a:lnRef idx="0"/>
          <a:fillRef idx="0"/>
          <a:effectRef idx="0"/>
          <a:fontRef idx="minor"/>
        </p:style>
      </p:sp>
      <p:sp>
        <p:nvSpPr>
          <p:cNvPr id="18" name="PlaceHolder 19"/>
          <p:cNvSpPr>
            <a:spLocks noGrp="1"/>
          </p:cNvSpPr>
          <p:nvPr>
            <p:ph type="title"/>
          </p:nvPr>
        </p:nvSpPr>
        <p:spPr>
          <a:xfrm>
            <a:off x="2428560" y="1600200"/>
            <a:ext cx="8328600" cy="2679840"/>
          </a:xfrm>
          <a:prstGeom prst="rect">
            <a:avLst/>
          </a:prstGeom>
        </p:spPr>
        <p:txBody>
          <a:bodyPr anchor="b">
            <a:noAutofit/>
          </a:bodyPr>
          <a:p>
            <a:pPr>
              <a:lnSpc>
                <a:spcPct val="90000"/>
              </a:lnSpc>
            </a:pPr>
            <a:r>
              <a:rPr b="0" lang="ru-RU" sz="5400" spc="-1" strike="noStrike">
                <a:solidFill>
                  <a:srgbClr val="344049"/>
                </a:solidFill>
                <a:latin typeface="Euphemia"/>
              </a:rPr>
              <a:t>Образец заголовка</a:t>
            </a:r>
            <a:endParaRPr b="0" lang="en-US" sz="5400" spc="-1" strike="noStrike">
              <a:solidFill>
                <a:srgbClr val="465562"/>
              </a:solidFill>
              <a:latin typeface="Euphemia"/>
            </a:endParaRPr>
          </a:p>
        </p:txBody>
      </p:sp>
      <p:sp>
        <p:nvSpPr>
          <p:cNvPr id="19" name="PlaceHolder 20"/>
          <p:cNvSpPr>
            <a:spLocks noGrp="1"/>
          </p:cNvSpPr>
          <p:nvPr>
            <p:ph type="dt"/>
          </p:nvPr>
        </p:nvSpPr>
        <p:spPr>
          <a:xfrm>
            <a:off x="5180400" y="6356520"/>
            <a:ext cx="1218600" cy="364680"/>
          </a:xfrm>
          <a:prstGeom prst="rect">
            <a:avLst/>
          </a:prstGeom>
        </p:spPr>
        <p:txBody>
          <a:bodyPr anchor="ctr">
            <a:noAutofit/>
          </a:bodyPr>
          <a:p>
            <a:pPr>
              <a:lnSpc>
                <a:spcPct val="100000"/>
              </a:lnSpc>
            </a:pPr>
            <a:fld id="{69B118A4-6208-40FC-8DA3-899C5C5F257A}" type="datetime">
              <a:rPr b="0" lang="ru-RU" sz="1200" spc="-1" strike="noStrike" cap="all">
                <a:solidFill>
                  <a:srgbClr val="ffffff"/>
                </a:solidFill>
                <a:latin typeface="Euphemia"/>
              </a:rPr>
              <a:t>9.4.21</a:t>
            </a:fld>
            <a:endParaRPr b="0" lang="ru-RU" sz="1200" spc="-1" strike="noStrike">
              <a:latin typeface="Times New Roman"/>
            </a:endParaRPr>
          </a:p>
        </p:txBody>
      </p:sp>
      <p:sp>
        <p:nvSpPr>
          <p:cNvPr id="20" name="PlaceHolder 21"/>
          <p:cNvSpPr>
            <a:spLocks noGrp="1"/>
          </p:cNvSpPr>
          <p:nvPr>
            <p:ph type="ftr"/>
          </p:nvPr>
        </p:nvSpPr>
        <p:spPr>
          <a:xfrm>
            <a:off x="6595920" y="6356520"/>
            <a:ext cx="3973680" cy="364680"/>
          </a:xfrm>
          <a:prstGeom prst="rect">
            <a:avLst/>
          </a:prstGeom>
        </p:spPr>
        <p:txBody>
          <a:bodyPr anchor="ctr">
            <a:noAutofit/>
          </a:bodyPr>
          <a:p>
            <a:endParaRPr b="0" lang="ru-RU" sz="2400" spc="-1" strike="noStrike">
              <a:latin typeface="Times New Roman"/>
            </a:endParaRPr>
          </a:p>
        </p:txBody>
      </p:sp>
      <p:sp>
        <p:nvSpPr>
          <p:cNvPr id="21" name="PlaceHolder 22"/>
          <p:cNvSpPr>
            <a:spLocks noGrp="1"/>
          </p:cNvSpPr>
          <p:nvPr>
            <p:ph type="sldNum"/>
          </p:nvPr>
        </p:nvSpPr>
        <p:spPr>
          <a:xfrm>
            <a:off x="10766880" y="6356520"/>
            <a:ext cx="609120" cy="364680"/>
          </a:xfrm>
          <a:prstGeom prst="rect">
            <a:avLst/>
          </a:prstGeom>
        </p:spPr>
        <p:txBody>
          <a:bodyPr anchor="ctr">
            <a:noAutofit/>
          </a:bodyPr>
          <a:p>
            <a:pPr algn="r">
              <a:lnSpc>
                <a:spcPct val="100000"/>
              </a:lnSpc>
            </a:pPr>
            <a:fld id="{A02816A1-1299-4826-894C-DFA03AA2F88F}" type="slidenum">
              <a:rPr b="0" lang="ru-RU" sz="1200" spc="-1" strike="noStrike" cap="all">
                <a:solidFill>
                  <a:srgbClr val="ffffff"/>
                </a:solidFill>
                <a:latin typeface="Euphemia"/>
              </a:rPr>
              <a:t>&lt;number&gt;</a:t>
            </a:fld>
            <a:endParaRPr b="0" lang="ru-RU" sz="1200" spc="-1" strike="noStrike">
              <a:latin typeface="Times New Roman"/>
            </a:endParaRPr>
          </a:p>
        </p:txBody>
      </p:sp>
      <p:sp>
        <p:nvSpPr>
          <p:cNvPr id="22" name="PlaceHolder 23"/>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465562"/>
                </a:solidFill>
                <a:latin typeface="Euphemia"/>
              </a:rPr>
              <a:t>Click to edit the outline text format</a:t>
            </a:r>
            <a:endParaRPr b="0" lang="en-US" sz="2800" spc="-1" strike="noStrike">
              <a:solidFill>
                <a:srgbClr val="465562"/>
              </a:solidFill>
              <a:latin typeface="Euphemia"/>
            </a:endParaRPr>
          </a:p>
          <a:p>
            <a:pPr lvl="1" marL="864000" indent="-324000">
              <a:spcBef>
                <a:spcPts val="1134"/>
              </a:spcBef>
              <a:buClr>
                <a:srgbClr val="000000"/>
              </a:buClr>
              <a:buSzPct val="75000"/>
              <a:buFont typeface="Symbol" charset="2"/>
              <a:buChar char=""/>
            </a:pPr>
            <a:r>
              <a:rPr b="0" lang="en-US" sz="2000" spc="-1" strike="noStrike">
                <a:solidFill>
                  <a:srgbClr val="465562"/>
                </a:solidFill>
                <a:latin typeface="Euphemia"/>
              </a:rPr>
              <a:t>Second Outline Level</a:t>
            </a:r>
            <a:endParaRPr b="0" lang="en-US" sz="2000" spc="-1" strike="noStrike">
              <a:solidFill>
                <a:srgbClr val="465562"/>
              </a:solidFill>
              <a:latin typeface="Euphemia"/>
            </a:endParaRPr>
          </a:p>
          <a:p>
            <a:pPr lvl="2" marL="1296000" indent="-288000">
              <a:spcBef>
                <a:spcPts val="850"/>
              </a:spcBef>
              <a:buClr>
                <a:srgbClr val="000000"/>
              </a:buClr>
              <a:buSzPct val="45000"/>
              <a:buFont typeface="Wingdings" charset="2"/>
              <a:buChar char=""/>
            </a:pPr>
            <a:r>
              <a:rPr b="0" lang="en-US" sz="1800" spc="-1" strike="noStrike">
                <a:solidFill>
                  <a:srgbClr val="465562"/>
                </a:solidFill>
                <a:latin typeface="Euphemia"/>
              </a:rPr>
              <a:t>Third Outline Level</a:t>
            </a:r>
            <a:endParaRPr b="0" lang="en-US" sz="1800" spc="-1" strike="noStrike">
              <a:solidFill>
                <a:srgbClr val="465562"/>
              </a:solidFill>
              <a:latin typeface="Euphemia"/>
            </a:endParaRPr>
          </a:p>
          <a:p>
            <a:pPr lvl="3" marL="1728000" indent="-216000">
              <a:spcBef>
                <a:spcPts val="567"/>
              </a:spcBef>
              <a:buClr>
                <a:srgbClr val="000000"/>
              </a:buClr>
              <a:buSzPct val="75000"/>
              <a:buFont typeface="Symbol" charset="2"/>
              <a:buChar char=""/>
            </a:pPr>
            <a:r>
              <a:rPr b="0" lang="en-US" sz="1800" spc="-1" strike="noStrike">
                <a:solidFill>
                  <a:srgbClr val="465562"/>
                </a:solidFill>
                <a:latin typeface="Euphemia"/>
              </a:rPr>
              <a:t>Fourth Outline Level</a:t>
            </a:r>
            <a:endParaRPr b="0" lang="en-US" sz="1800" spc="-1" strike="noStrike">
              <a:solidFill>
                <a:srgbClr val="465562"/>
              </a:solidFill>
              <a:latin typeface="Euphemia"/>
            </a:endParaRPr>
          </a:p>
          <a:p>
            <a:pPr lvl="4" marL="2160000" indent="-216000">
              <a:spcBef>
                <a:spcPts val="283"/>
              </a:spcBef>
              <a:buClr>
                <a:srgbClr val="000000"/>
              </a:buClr>
              <a:buSzPct val="45000"/>
              <a:buFont typeface="Wingdings" charset="2"/>
              <a:buChar char=""/>
            </a:pPr>
            <a:r>
              <a:rPr b="0" lang="en-US" sz="2000" spc="-1" strike="noStrike">
                <a:solidFill>
                  <a:srgbClr val="465562"/>
                </a:solidFill>
                <a:latin typeface="Euphemia"/>
              </a:rPr>
              <a:t>Fifth Outline Level</a:t>
            </a:r>
            <a:endParaRPr b="0" lang="en-US" sz="2000" spc="-1" strike="noStrike">
              <a:solidFill>
                <a:srgbClr val="465562"/>
              </a:solidFill>
              <a:latin typeface="Euphemia"/>
            </a:endParaRPr>
          </a:p>
          <a:p>
            <a:pPr lvl="5" marL="2592000" indent="-216000">
              <a:spcBef>
                <a:spcPts val="283"/>
              </a:spcBef>
              <a:buClr>
                <a:srgbClr val="000000"/>
              </a:buClr>
              <a:buSzPct val="45000"/>
              <a:buFont typeface="Wingdings" charset="2"/>
              <a:buChar char=""/>
            </a:pPr>
            <a:r>
              <a:rPr b="0" lang="en-US" sz="2000" spc="-1" strike="noStrike">
                <a:solidFill>
                  <a:srgbClr val="465562"/>
                </a:solidFill>
                <a:latin typeface="Euphemia"/>
              </a:rPr>
              <a:t>Sixth Outline Level</a:t>
            </a:r>
            <a:endParaRPr b="0" lang="en-US" sz="2000" spc="-1" strike="noStrike">
              <a:solidFill>
                <a:srgbClr val="465562"/>
              </a:solidFill>
              <a:latin typeface="Euphemia"/>
            </a:endParaRPr>
          </a:p>
          <a:p>
            <a:pPr lvl="6" marL="3024000" indent="-216000">
              <a:spcBef>
                <a:spcPts val="283"/>
              </a:spcBef>
              <a:buClr>
                <a:srgbClr val="000000"/>
              </a:buClr>
              <a:buSzPct val="45000"/>
              <a:buFont typeface="Wingdings" charset="2"/>
              <a:buChar char=""/>
            </a:pPr>
            <a:r>
              <a:rPr b="0" lang="en-US" sz="2000" spc="-1" strike="noStrike">
                <a:solidFill>
                  <a:srgbClr val="465562"/>
                </a:solidFill>
                <a:latin typeface="Euphemia"/>
              </a:rPr>
              <a:t>Seventh Outline Level</a:t>
            </a:r>
            <a:endParaRPr b="0" lang="en-US" sz="2000" spc="-1" strike="noStrike">
              <a:solidFill>
                <a:srgbClr val="465562"/>
              </a:solidFill>
              <a:latin typeface="Euphemi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CustomShape 1"/>
          <p:cNvSpPr/>
          <p:nvPr/>
        </p:nvSpPr>
        <p:spPr>
          <a:xfrm>
            <a:off x="11883960" y="0"/>
            <a:ext cx="30420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60" name="CustomShape 2"/>
          <p:cNvSpPr/>
          <p:nvPr/>
        </p:nvSpPr>
        <p:spPr>
          <a:xfrm>
            <a:off x="617040" y="0"/>
            <a:ext cx="6091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1" name="CustomShape 3"/>
          <p:cNvSpPr/>
          <p:nvPr/>
        </p:nvSpPr>
        <p:spPr>
          <a:xfrm>
            <a:off x="0" y="0"/>
            <a:ext cx="60912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62" name="CustomShape 4"/>
          <p:cNvSpPr/>
          <p:nvPr/>
        </p:nvSpPr>
        <p:spPr>
          <a:xfrm>
            <a:off x="617040" y="736200"/>
            <a:ext cx="60912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63" name="Line 5"/>
          <p:cNvSpPr/>
          <p:nvPr/>
        </p:nvSpPr>
        <p:spPr>
          <a:xfrm>
            <a:off x="617040" y="736200"/>
            <a:ext cx="6094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64" name="Line 6"/>
          <p:cNvSpPr/>
          <p:nvPr/>
        </p:nvSpPr>
        <p:spPr>
          <a:xfrm>
            <a:off x="617040" y="1345680"/>
            <a:ext cx="6094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65" name="CustomShape 7"/>
          <p:cNvSpPr/>
          <p:nvPr/>
        </p:nvSpPr>
        <p:spPr>
          <a:xfrm>
            <a:off x="756000" y="898200"/>
            <a:ext cx="335520" cy="293760"/>
          </a:xfrm>
          <a:custGeom>
            <a:avLst/>
            <a:gdLst/>
            <a:ah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fillRef idx="0"/>
          <a:effectRef idx="0"/>
          <a:fontRef idx="minor"/>
        </p:style>
      </p:sp>
      <p:sp>
        <p:nvSpPr>
          <p:cNvPr id="66" name="Line 8"/>
          <p:cNvSpPr/>
          <p:nvPr/>
        </p:nvSpPr>
        <p:spPr>
          <a:xfrm>
            <a:off x="617040" y="0"/>
            <a:ext cx="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67" name="PlaceHolder 9"/>
          <p:cNvSpPr>
            <a:spLocks noGrp="1"/>
          </p:cNvSpPr>
          <p:nvPr>
            <p:ph type="title"/>
          </p:nvPr>
        </p:nvSpPr>
        <p:spPr>
          <a:xfrm>
            <a:off x="1593360" y="177840"/>
            <a:ext cx="9782280" cy="1239480"/>
          </a:xfrm>
          <a:prstGeom prst="rect">
            <a:avLst/>
          </a:prstGeom>
        </p:spPr>
        <p:txBody>
          <a:bodyPr anchor="b">
            <a:noAutofit/>
          </a:bodyPr>
          <a:p>
            <a:pPr>
              <a:lnSpc>
                <a:spcPct val="90000"/>
              </a:lnSpc>
            </a:pPr>
            <a:r>
              <a:rPr b="0" lang="ru-RU" sz="3600" spc="-1" strike="noStrike">
                <a:solidFill>
                  <a:srgbClr val="344049"/>
                </a:solidFill>
                <a:latin typeface="Euphemia"/>
              </a:rPr>
              <a:t>Образец </a:t>
            </a:r>
            <a:r>
              <a:rPr b="0" lang="ru-RU" sz="3600" spc="-1" strike="noStrike">
                <a:solidFill>
                  <a:srgbClr val="344049"/>
                </a:solidFill>
                <a:latin typeface="Euphemia"/>
              </a:rPr>
              <a:t>заголовка</a:t>
            </a:r>
            <a:endParaRPr b="0" lang="en-US" sz="3600" spc="-1" strike="noStrike">
              <a:solidFill>
                <a:srgbClr val="465562"/>
              </a:solidFill>
              <a:latin typeface="Euphemia"/>
            </a:endParaRPr>
          </a:p>
        </p:txBody>
      </p:sp>
      <p:sp>
        <p:nvSpPr>
          <p:cNvPr id="68" name="PlaceHolder 10"/>
          <p:cNvSpPr>
            <a:spLocks noGrp="1"/>
          </p:cNvSpPr>
          <p:nvPr>
            <p:ph type="body"/>
          </p:nvPr>
        </p:nvSpPr>
        <p:spPr>
          <a:xfrm>
            <a:off x="1593360" y="1600200"/>
            <a:ext cx="9782280" cy="4571640"/>
          </a:xfrm>
          <a:prstGeom prst="rect">
            <a:avLst/>
          </a:prstGeom>
        </p:spPr>
        <p:txBody>
          <a:bodyPr>
            <a:noAutofit/>
          </a:bodyPr>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Образец текста</a:t>
            </a:r>
            <a:endParaRPr b="0" lang="en-US" sz="2800" spc="-1" strike="noStrike">
              <a:solidFill>
                <a:srgbClr val="465562"/>
              </a:solidFill>
              <a:latin typeface="Euphemia"/>
            </a:endParaRPr>
          </a:p>
          <a:p>
            <a:pPr lvl="1" marL="612720" indent="-246600">
              <a:lnSpc>
                <a:spcPct val="90000"/>
              </a:lnSpc>
              <a:spcBef>
                <a:spcPts val="601"/>
              </a:spcBef>
              <a:buClr>
                <a:srgbClr val="465562"/>
              </a:buClr>
              <a:buFont typeface="Euphemia"/>
              <a:buChar char="–"/>
            </a:pPr>
            <a:r>
              <a:rPr b="0" lang="ru-RU" sz="2400" spc="-1" strike="noStrike">
                <a:solidFill>
                  <a:srgbClr val="465562"/>
                </a:solidFill>
                <a:latin typeface="Euphemia"/>
              </a:rPr>
              <a:t>Второй уровень</a:t>
            </a:r>
            <a:endParaRPr b="0" lang="en-US" sz="2400" spc="-1" strike="noStrike">
              <a:solidFill>
                <a:srgbClr val="465562"/>
              </a:solidFill>
              <a:latin typeface="Euphemia"/>
            </a:endParaRPr>
          </a:p>
          <a:p>
            <a:pPr lvl="2" marL="978480" indent="-246600">
              <a:lnSpc>
                <a:spcPct val="90000"/>
              </a:lnSpc>
              <a:spcBef>
                <a:spcPts val="601"/>
              </a:spcBef>
              <a:buClr>
                <a:srgbClr val="465562"/>
              </a:buClr>
              <a:buFont typeface="Euphemia"/>
              <a:buChar char="›"/>
            </a:pPr>
            <a:r>
              <a:rPr b="0" lang="ru-RU" sz="2000" spc="-1" strike="noStrike">
                <a:solidFill>
                  <a:srgbClr val="465562"/>
                </a:solidFill>
                <a:latin typeface="Euphemia"/>
              </a:rPr>
              <a:t>Третий уровень</a:t>
            </a:r>
            <a:endParaRPr b="0" lang="en-US" sz="2000" spc="-1" strike="noStrike">
              <a:solidFill>
                <a:srgbClr val="465562"/>
              </a:solidFill>
              <a:latin typeface="Euphemia"/>
            </a:endParaRPr>
          </a:p>
          <a:p>
            <a:pPr lvl="3" marL="1344240" indent="-246600">
              <a:lnSpc>
                <a:spcPct val="90000"/>
              </a:lnSpc>
              <a:spcBef>
                <a:spcPts val="601"/>
              </a:spcBef>
              <a:buClr>
                <a:srgbClr val="465562"/>
              </a:buClr>
              <a:buFont typeface="Arial"/>
              <a:buChar char="–"/>
            </a:pPr>
            <a:r>
              <a:rPr b="0" lang="ru-RU" sz="1800" spc="-1" strike="noStrike">
                <a:solidFill>
                  <a:srgbClr val="465562"/>
                </a:solidFill>
                <a:latin typeface="Euphemia"/>
              </a:rPr>
              <a:t>Четвертый уровень</a:t>
            </a:r>
            <a:endParaRPr b="0" lang="en-US" sz="1800" spc="-1" strike="noStrike">
              <a:solidFill>
                <a:srgbClr val="465562"/>
              </a:solidFill>
              <a:latin typeface="Euphemia"/>
            </a:endParaRPr>
          </a:p>
          <a:p>
            <a:pPr lvl="4" marL="1710000" indent="-246600">
              <a:lnSpc>
                <a:spcPct val="90000"/>
              </a:lnSpc>
              <a:spcBef>
                <a:spcPts val="601"/>
              </a:spcBef>
              <a:buClr>
                <a:srgbClr val="465562"/>
              </a:buClr>
              <a:buFont typeface="Euphemia"/>
              <a:buChar char="›"/>
            </a:pPr>
            <a:r>
              <a:rPr b="0" lang="ru-RU" sz="1800" spc="-1" strike="noStrike">
                <a:solidFill>
                  <a:srgbClr val="465562"/>
                </a:solidFill>
                <a:latin typeface="Euphemia"/>
              </a:rPr>
              <a:t>Пятый уровень</a:t>
            </a:r>
            <a:endParaRPr b="0" lang="en-US" sz="1800" spc="-1" strike="noStrike">
              <a:solidFill>
                <a:srgbClr val="465562"/>
              </a:solidFill>
              <a:latin typeface="Euphemia"/>
            </a:endParaRPr>
          </a:p>
        </p:txBody>
      </p:sp>
      <p:sp>
        <p:nvSpPr>
          <p:cNvPr id="69" name="PlaceHolder 11"/>
          <p:cNvSpPr>
            <a:spLocks noGrp="1"/>
          </p:cNvSpPr>
          <p:nvPr>
            <p:ph type="dt"/>
          </p:nvPr>
        </p:nvSpPr>
        <p:spPr>
          <a:xfrm>
            <a:off x="5180400" y="6356520"/>
            <a:ext cx="1218600" cy="364680"/>
          </a:xfrm>
          <a:prstGeom prst="rect">
            <a:avLst/>
          </a:prstGeom>
        </p:spPr>
        <p:txBody>
          <a:bodyPr anchor="ctr">
            <a:noAutofit/>
          </a:bodyPr>
          <a:p>
            <a:pPr>
              <a:lnSpc>
                <a:spcPct val="100000"/>
              </a:lnSpc>
            </a:pPr>
            <a:fld id="{92BDCFDE-2514-48DC-830E-3B97438E582D}" type="datetime">
              <a:rPr b="0" lang="ru-RU" sz="1200" spc="-1" strike="noStrike" cap="all">
                <a:solidFill>
                  <a:srgbClr val="879aa9"/>
                </a:solidFill>
                <a:latin typeface="Euphemia"/>
              </a:rPr>
              <a:t>9.4.21</a:t>
            </a:fld>
            <a:endParaRPr b="0" lang="ru-RU" sz="1200" spc="-1" strike="noStrike">
              <a:latin typeface="Times New Roman"/>
            </a:endParaRPr>
          </a:p>
        </p:txBody>
      </p:sp>
      <p:sp>
        <p:nvSpPr>
          <p:cNvPr id="70" name="PlaceHolder 12"/>
          <p:cNvSpPr>
            <a:spLocks noGrp="1"/>
          </p:cNvSpPr>
          <p:nvPr>
            <p:ph type="ftr"/>
          </p:nvPr>
        </p:nvSpPr>
        <p:spPr>
          <a:xfrm>
            <a:off x="6595920" y="6356520"/>
            <a:ext cx="3973680" cy="364680"/>
          </a:xfrm>
          <a:prstGeom prst="rect">
            <a:avLst/>
          </a:prstGeom>
        </p:spPr>
        <p:txBody>
          <a:bodyPr anchor="ctr">
            <a:noAutofit/>
          </a:bodyPr>
          <a:p>
            <a:endParaRPr b="0" lang="ru-RU" sz="2400" spc="-1" strike="noStrike">
              <a:latin typeface="Times New Roman"/>
            </a:endParaRPr>
          </a:p>
        </p:txBody>
      </p:sp>
      <p:sp>
        <p:nvSpPr>
          <p:cNvPr id="71" name="PlaceHolder 13"/>
          <p:cNvSpPr>
            <a:spLocks noGrp="1"/>
          </p:cNvSpPr>
          <p:nvPr>
            <p:ph type="sldNum"/>
          </p:nvPr>
        </p:nvSpPr>
        <p:spPr>
          <a:xfrm>
            <a:off x="10766880" y="6356520"/>
            <a:ext cx="609120" cy="364680"/>
          </a:xfrm>
          <a:prstGeom prst="rect">
            <a:avLst/>
          </a:prstGeom>
        </p:spPr>
        <p:txBody>
          <a:bodyPr anchor="ctr">
            <a:noAutofit/>
          </a:bodyPr>
          <a:p>
            <a:pPr algn="r">
              <a:lnSpc>
                <a:spcPct val="100000"/>
              </a:lnSpc>
            </a:pPr>
            <a:fld id="{1BE2CBDE-A3EC-4CD6-BE2B-4DDC68A9A08E}" type="slidenum">
              <a:rPr b="0" lang="ru-RU" sz="1200" spc="-1" strike="noStrike" cap="all">
                <a:solidFill>
                  <a:srgbClr val="879aa9"/>
                </a:solidFill>
                <a:latin typeface="Euphemia"/>
              </a:rPr>
              <a:t>&lt;number&gt;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CustomShape 1"/>
          <p:cNvSpPr/>
          <p:nvPr/>
        </p:nvSpPr>
        <p:spPr>
          <a:xfrm>
            <a:off x="11883960" y="0"/>
            <a:ext cx="30420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09" name="CustomShape 2"/>
          <p:cNvSpPr/>
          <p:nvPr/>
        </p:nvSpPr>
        <p:spPr>
          <a:xfrm>
            <a:off x="617040" y="0"/>
            <a:ext cx="6091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10" name="CustomShape 3"/>
          <p:cNvSpPr/>
          <p:nvPr/>
        </p:nvSpPr>
        <p:spPr>
          <a:xfrm>
            <a:off x="0" y="0"/>
            <a:ext cx="60912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111" name="CustomShape 4"/>
          <p:cNvSpPr/>
          <p:nvPr/>
        </p:nvSpPr>
        <p:spPr>
          <a:xfrm>
            <a:off x="617040" y="736200"/>
            <a:ext cx="60912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12" name="Line 5"/>
          <p:cNvSpPr/>
          <p:nvPr/>
        </p:nvSpPr>
        <p:spPr>
          <a:xfrm>
            <a:off x="617040" y="736200"/>
            <a:ext cx="6094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13" name="Line 6"/>
          <p:cNvSpPr/>
          <p:nvPr/>
        </p:nvSpPr>
        <p:spPr>
          <a:xfrm>
            <a:off x="617040" y="1345680"/>
            <a:ext cx="609480" cy="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14" name="CustomShape 7"/>
          <p:cNvSpPr/>
          <p:nvPr/>
        </p:nvSpPr>
        <p:spPr>
          <a:xfrm>
            <a:off x="756000" y="898200"/>
            <a:ext cx="335520" cy="293760"/>
          </a:xfrm>
          <a:custGeom>
            <a:avLst/>
            <a:gdLst/>
            <a:ahLst/>
            <a:rect l="l" t="t"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style>
          <a:lnRef idx="0"/>
          <a:fillRef idx="0"/>
          <a:effectRef idx="0"/>
          <a:fontRef idx="minor"/>
        </p:style>
      </p:sp>
      <p:sp>
        <p:nvSpPr>
          <p:cNvPr id="115" name="Line 8"/>
          <p:cNvSpPr/>
          <p:nvPr/>
        </p:nvSpPr>
        <p:spPr>
          <a:xfrm>
            <a:off x="617040" y="0"/>
            <a:ext cx="0" cy="685800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
        <p:nvSpPr>
          <p:cNvPr id="116" name="PlaceHolder 9"/>
          <p:cNvSpPr>
            <a:spLocks noGrp="1"/>
          </p:cNvSpPr>
          <p:nvPr>
            <p:ph type="title"/>
          </p:nvPr>
        </p:nvSpPr>
        <p:spPr>
          <a:xfrm>
            <a:off x="1593360" y="177840"/>
            <a:ext cx="9782280" cy="1239480"/>
          </a:xfrm>
          <a:prstGeom prst="rect">
            <a:avLst/>
          </a:prstGeom>
        </p:spPr>
        <p:txBody>
          <a:bodyPr anchor="b">
            <a:noAutofit/>
          </a:bodyPr>
          <a:p>
            <a:pPr>
              <a:lnSpc>
                <a:spcPct val="90000"/>
              </a:lnSpc>
            </a:pPr>
            <a:r>
              <a:rPr b="0" lang="ru-RU" sz="3600" spc="-1" strike="noStrike">
                <a:solidFill>
                  <a:srgbClr val="344049"/>
                </a:solidFill>
                <a:latin typeface="Euphemia"/>
              </a:rPr>
              <a:t>Образец заголовка</a:t>
            </a:r>
            <a:endParaRPr b="0" lang="en-US" sz="3600" spc="-1" strike="noStrike">
              <a:solidFill>
                <a:srgbClr val="465562"/>
              </a:solidFill>
              <a:latin typeface="Euphemia"/>
            </a:endParaRPr>
          </a:p>
        </p:txBody>
      </p:sp>
      <p:sp>
        <p:nvSpPr>
          <p:cNvPr id="117" name="PlaceHolder 10"/>
          <p:cNvSpPr>
            <a:spLocks noGrp="1"/>
          </p:cNvSpPr>
          <p:nvPr>
            <p:ph type="body"/>
          </p:nvPr>
        </p:nvSpPr>
        <p:spPr>
          <a:xfrm>
            <a:off x="1593360" y="1600200"/>
            <a:ext cx="9782280" cy="4571640"/>
          </a:xfrm>
          <a:prstGeom prst="rect">
            <a:avLst/>
          </a:prstGeom>
        </p:spPr>
        <p:txBody>
          <a:bodyPr>
            <a:noAutofit/>
          </a:bodyPr>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Образец текста</a:t>
            </a:r>
            <a:endParaRPr b="0" lang="en-US" sz="2800" spc="-1" strike="noStrike">
              <a:solidFill>
                <a:srgbClr val="465562"/>
              </a:solidFill>
              <a:latin typeface="Euphemia"/>
            </a:endParaRPr>
          </a:p>
          <a:p>
            <a:pPr lvl="1" marL="612720" indent="-246600">
              <a:lnSpc>
                <a:spcPct val="90000"/>
              </a:lnSpc>
              <a:spcBef>
                <a:spcPts val="601"/>
              </a:spcBef>
              <a:buClr>
                <a:srgbClr val="465562"/>
              </a:buClr>
              <a:buFont typeface="Euphemia"/>
              <a:buChar char="–"/>
            </a:pPr>
            <a:r>
              <a:rPr b="0" lang="ru-RU" sz="2400" spc="-1" strike="noStrike">
                <a:solidFill>
                  <a:srgbClr val="465562"/>
                </a:solidFill>
                <a:latin typeface="Euphemia"/>
              </a:rPr>
              <a:t>Второй уровень</a:t>
            </a:r>
            <a:endParaRPr b="0" lang="en-US" sz="2400" spc="-1" strike="noStrike">
              <a:solidFill>
                <a:srgbClr val="465562"/>
              </a:solidFill>
              <a:latin typeface="Euphemia"/>
            </a:endParaRPr>
          </a:p>
          <a:p>
            <a:pPr lvl="2" marL="978480" indent="-246600">
              <a:lnSpc>
                <a:spcPct val="90000"/>
              </a:lnSpc>
              <a:spcBef>
                <a:spcPts val="601"/>
              </a:spcBef>
              <a:buClr>
                <a:srgbClr val="465562"/>
              </a:buClr>
              <a:buFont typeface="Euphemia"/>
              <a:buChar char="›"/>
            </a:pPr>
            <a:r>
              <a:rPr b="0" lang="ru-RU" sz="2000" spc="-1" strike="noStrike">
                <a:solidFill>
                  <a:srgbClr val="465562"/>
                </a:solidFill>
                <a:latin typeface="Euphemia"/>
              </a:rPr>
              <a:t>Третий уровень</a:t>
            </a:r>
            <a:endParaRPr b="0" lang="en-US" sz="2000" spc="-1" strike="noStrike">
              <a:solidFill>
                <a:srgbClr val="465562"/>
              </a:solidFill>
              <a:latin typeface="Euphemia"/>
            </a:endParaRPr>
          </a:p>
          <a:p>
            <a:pPr lvl="3" marL="1344240" indent="-246600">
              <a:lnSpc>
                <a:spcPct val="90000"/>
              </a:lnSpc>
              <a:spcBef>
                <a:spcPts val="601"/>
              </a:spcBef>
              <a:buClr>
                <a:srgbClr val="465562"/>
              </a:buClr>
              <a:buFont typeface="Arial"/>
              <a:buChar char="–"/>
            </a:pPr>
            <a:r>
              <a:rPr b="0" lang="ru-RU" sz="1800" spc="-1" strike="noStrike">
                <a:solidFill>
                  <a:srgbClr val="465562"/>
                </a:solidFill>
                <a:latin typeface="Euphemia"/>
              </a:rPr>
              <a:t>Четвертый уровень</a:t>
            </a:r>
            <a:endParaRPr b="0" lang="en-US" sz="1800" spc="-1" strike="noStrike">
              <a:solidFill>
                <a:srgbClr val="465562"/>
              </a:solidFill>
              <a:latin typeface="Euphemia"/>
            </a:endParaRPr>
          </a:p>
          <a:p>
            <a:pPr lvl="4" marL="1710000" indent="-246600">
              <a:lnSpc>
                <a:spcPct val="90000"/>
              </a:lnSpc>
              <a:spcBef>
                <a:spcPts val="601"/>
              </a:spcBef>
              <a:buClr>
                <a:srgbClr val="465562"/>
              </a:buClr>
              <a:buFont typeface="Euphemia"/>
              <a:buChar char="›"/>
            </a:pPr>
            <a:r>
              <a:rPr b="0" lang="ru-RU" sz="1800" spc="-1" strike="noStrike">
                <a:solidFill>
                  <a:srgbClr val="465562"/>
                </a:solidFill>
                <a:latin typeface="Euphemia"/>
              </a:rPr>
              <a:t>Пятый уровень</a:t>
            </a:r>
            <a:endParaRPr b="0" lang="en-US" sz="1800" spc="-1" strike="noStrike">
              <a:solidFill>
                <a:srgbClr val="465562"/>
              </a:solidFill>
              <a:latin typeface="Euphemia"/>
            </a:endParaRPr>
          </a:p>
        </p:txBody>
      </p:sp>
      <p:sp>
        <p:nvSpPr>
          <p:cNvPr id="118" name="PlaceHolder 11"/>
          <p:cNvSpPr>
            <a:spLocks noGrp="1"/>
          </p:cNvSpPr>
          <p:nvPr>
            <p:ph type="dt"/>
          </p:nvPr>
        </p:nvSpPr>
        <p:spPr>
          <a:xfrm>
            <a:off x="5180400" y="6356520"/>
            <a:ext cx="1218600" cy="364680"/>
          </a:xfrm>
          <a:prstGeom prst="rect">
            <a:avLst/>
          </a:prstGeom>
        </p:spPr>
        <p:txBody>
          <a:bodyPr anchor="ctr">
            <a:noAutofit/>
          </a:bodyPr>
          <a:p>
            <a:pPr>
              <a:lnSpc>
                <a:spcPct val="100000"/>
              </a:lnSpc>
            </a:pPr>
            <a:fld id="{55AC001F-7D09-4469-8A80-09ABB7FD979B}" type="datetime">
              <a:rPr b="0" lang="ru-RU" sz="1200" spc="-1" strike="noStrike" cap="all">
                <a:solidFill>
                  <a:srgbClr val="879aa9"/>
                </a:solidFill>
                <a:latin typeface="Euphemia"/>
              </a:rPr>
              <a:t>9.4.21</a:t>
            </a:fld>
            <a:endParaRPr b="0" lang="ru-RU" sz="1200" spc="-1" strike="noStrike">
              <a:latin typeface="Times New Roman"/>
            </a:endParaRPr>
          </a:p>
        </p:txBody>
      </p:sp>
      <p:sp>
        <p:nvSpPr>
          <p:cNvPr id="119" name="PlaceHolder 12"/>
          <p:cNvSpPr>
            <a:spLocks noGrp="1"/>
          </p:cNvSpPr>
          <p:nvPr>
            <p:ph type="ftr"/>
          </p:nvPr>
        </p:nvSpPr>
        <p:spPr>
          <a:xfrm>
            <a:off x="6595920" y="6356520"/>
            <a:ext cx="3973680" cy="364680"/>
          </a:xfrm>
          <a:prstGeom prst="rect">
            <a:avLst/>
          </a:prstGeom>
        </p:spPr>
        <p:txBody>
          <a:bodyPr anchor="ctr">
            <a:noAutofit/>
          </a:bodyPr>
          <a:p>
            <a:endParaRPr b="0" lang="ru-RU" sz="2400" spc="-1" strike="noStrike">
              <a:latin typeface="Times New Roman"/>
            </a:endParaRPr>
          </a:p>
        </p:txBody>
      </p:sp>
      <p:sp>
        <p:nvSpPr>
          <p:cNvPr id="120" name="PlaceHolder 13"/>
          <p:cNvSpPr>
            <a:spLocks noGrp="1"/>
          </p:cNvSpPr>
          <p:nvPr>
            <p:ph type="sldNum"/>
          </p:nvPr>
        </p:nvSpPr>
        <p:spPr>
          <a:xfrm>
            <a:off x="10766880" y="6356520"/>
            <a:ext cx="609120" cy="364680"/>
          </a:xfrm>
          <a:prstGeom prst="rect">
            <a:avLst/>
          </a:prstGeom>
        </p:spPr>
        <p:txBody>
          <a:bodyPr anchor="ctr">
            <a:noAutofit/>
          </a:bodyPr>
          <a:p>
            <a:pPr algn="r">
              <a:lnSpc>
                <a:spcPct val="100000"/>
              </a:lnSpc>
            </a:pPr>
            <a:fld id="{39577D4B-CA0A-4960-9C74-52F8C6A3CDF7}" type="slidenum">
              <a:rPr b="0" lang="ru-RU" sz="1200" spc="-1" strike="noStrike" cap="all">
                <a:solidFill>
                  <a:srgbClr val="879aa9"/>
                </a:solidFill>
                <a:latin typeface="Euphemia"/>
              </a:rPr>
              <a:t>&lt;number&gt;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gi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2.gi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3.gif"/><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9.gif"/><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gif"/><Relationship Id="rId3"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23.gif"/><Relationship Id="rId2" Type="http://schemas.openxmlformats.org/officeDocument/2006/relationships/image" Target="../media/image24.gif"/><Relationship Id="rId3" Type="http://schemas.openxmlformats.org/officeDocument/2006/relationships/image" Target="../media/image25.gif"/><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hyperlink" Target="https://elementy.ru/nauchno-populyarnaya_biblioteka/430959/V_pogone_za_tochnostyu_edinyy_etalon_vremeni_chastoty_dliny" TargetMode="External"/><Relationship Id="rId2" Type="http://schemas.openxmlformats.org/officeDocument/2006/relationships/hyperlink" Target="http://tf.nist.gov/general/pdf/2280.pdf" TargetMode="External"/><Relationship Id="rId3" Type="http://schemas.openxmlformats.org/officeDocument/2006/relationships/hyperlink" Target="http://www.theverge.com/2015/4/22/8466681/most-accurate-atomic-clock-optical-lattice-strontium" TargetMode="External"/><Relationship Id="rId4"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27.gif"/><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2428560" y="1600200"/>
            <a:ext cx="8328600" cy="2679840"/>
          </a:xfrm>
          <a:prstGeom prst="rect">
            <a:avLst/>
          </a:prstGeom>
          <a:noFill/>
          <a:ln>
            <a:noFill/>
          </a:ln>
        </p:spPr>
        <p:txBody>
          <a:bodyPr anchor="ctr">
            <a:noAutofit/>
          </a:bodyPr>
          <a:p>
            <a:pPr algn="ctr">
              <a:lnSpc>
                <a:spcPct val="90000"/>
              </a:lnSpc>
            </a:pPr>
            <a:r>
              <a:rPr b="0" lang="ru-RU" sz="5400" spc="-1" strike="noStrike">
                <a:solidFill>
                  <a:srgbClr val="344049"/>
                </a:solidFill>
                <a:latin typeface="Euphemia"/>
              </a:rPr>
              <a:t>Методы измерения физических величин</a:t>
            </a:r>
            <a:endParaRPr b="0" lang="en-US" sz="5400" spc="-1" strike="noStrike">
              <a:solidFill>
                <a:srgbClr val="465562"/>
              </a:solidFill>
              <a:latin typeface="Euphemia"/>
            </a:endParaRPr>
          </a:p>
        </p:txBody>
      </p:sp>
      <p:sp>
        <p:nvSpPr>
          <p:cNvPr id="158" name="TextShape 2"/>
          <p:cNvSpPr txBox="1"/>
          <p:nvPr/>
        </p:nvSpPr>
        <p:spPr>
          <a:xfrm>
            <a:off x="2710080" y="3998880"/>
            <a:ext cx="7516080" cy="1115640"/>
          </a:xfrm>
          <a:prstGeom prst="rect">
            <a:avLst/>
          </a:prstGeom>
          <a:noFill/>
          <a:ln>
            <a:noFill/>
          </a:ln>
        </p:spPr>
        <p:txBody>
          <a:bodyPr anchor="ctr" anchorCtr="1">
            <a:normAutofit fontScale="45000"/>
          </a:bodyPr>
          <a:p>
            <a:pPr algn="ctr">
              <a:lnSpc>
                <a:spcPct val="90000"/>
              </a:lnSpc>
              <a:tabLst>
                <a:tab algn="l" pos="0"/>
              </a:tabLst>
            </a:pPr>
            <a:r>
              <a:rPr b="0" lang="ru-RU" sz="3200" spc="-1" strike="noStrike">
                <a:solidFill>
                  <a:srgbClr val="465562"/>
                </a:solidFill>
                <a:latin typeface="Euphemia"/>
              </a:rPr>
              <a:t> </a:t>
            </a:r>
            <a:endParaRPr b="0" lang="ru-RU" sz="3200" spc="-1" strike="noStrike">
              <a:latin typeface="Arial"/>
            </a:endParaRPr>
          </a:p>
          <a:p>
            <a:pPr algn="ctr">
              <a:lnSpc>
                <a:spcPct val="90000"/>
              </a:lnSpc>
              <a:tabLst>
                <a:tab algn="l" pos="0"/>
              </a:tabLst>
            </a:pPr>
            <a:r>
              <a:rPr b="0" lang="ru-RU" sz="3200" spc="-1" strike="noStrike">
                <a:solidFill>
                  <a:srgbClr val="465562"/>
                </a:solidFill>
                <a:latin typeface="Euphemia"/>
              </a:rPr>
              <a:t>Квантовые эталоны единиц физических величин. Эффект Джозефсона. </a:t>
            </a:r>
            <a:endParaRPr b="0" lang="ru-RU" sz="3200" spc="-1" strike="noStrike">
              <a:latin typeface="Arial"/>
            </a:endParaRPr>
          </a:p>
        </p:txBody>
      </p:sp>
      <p:sp>
        <p:nvSpPr>
          <p:cNvPr id="159" name="CustomShape 3"/>
          <p:cNvSpPr/>
          <p:nvPr/>
        </p:nvSpPr>
        <p:spPr>
          <a:xfrm>
            <a:off x="3207240" y="5949360"/>
            <a:ext cx="7269120" cy="516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2800" spc="-1" strike="noStrike">
                <a:solidFill>
                  <a:srgbClr val="465562"/>
                </a:solidFill>
                <a:latin typeface="Euphemia"/>
              </a:rPr>
              <a:t>к.ф.-м.н. Соколов Андрей Валерьевич</a:t>
            </a:r>
            <a:endParaRPr b="0" lang="ru-RU" sz="2800" spc="-1" strike="noStrike">
              <a:latin typeface="Arial"/>
            </a:endParaRPr>
          </a:p>
        </p:txBody>
      </p:sp>
      <p:sp>
        <p:nvSpPr>
          <p:cNvPr id="160" name="CustomShape 4"/>
          <p:cNvSpPr/>
          <p:nvPr/>
        </p:nvSpPr>
        <p:spPr>
          <a:xfrm>
            <a:off x="9749520" y="332640"/>
            <a:ext cx="2016000" cy="47412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0" lang="ru-RU" sz="2800" spc="-1" strike="noStrike">
                <a:solidFill>
                  <a:srgbClr val="465562"/>
                </a:solidFill>
                <a:latin typeface="Euphemia"/>
              </a:rPr>
              <a:t>Лекция </a:t>
            </a:r>
            <a:r>
              <a:rPr b="0" lang="en-US" sz="2800" spc="-1" strike="noStrike">
                <a:solidFill>
                  <a:srgbClr val="465562"/>
                </a:solidFill>
                <a:latin typeface="Euphemia"/>
              </a:rPr>
              <a:t>8</a:t>
            </a:r>
            <a:r>
              <a:rPr b="0" lang="ru-RU" sz="2800" spc="-1" strike="noStrike">
                <a:solidFill>
                  <a:srgbClr val="465562"/>
                </a:solidFill>
                <a:latin typeface="Euphemia"/>
              </a:rPr>
              <a:t>.</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Атомные часы</a:t>
            </a:r>
            <a:endParaRPr b="0" lang="en-US" sz="3600" spc="-1" strike="noStrike">
              <a:solidFill>
                <a:srgbClr val="465562"/>
              </a:solidFill>
              <a:latin typeface="Euphemia"/>
            </a:endParaRPr>
          </a:p>
        </p:txBody>
      </p:sp>
      <p:pic>
        <p:nvPicPr>
          <p:cNvPr id="179" name="Content Placeholder 3" descr="ЧАСЫ.gif"/>
          <p:cNvPicPr/>
          <p:nvPr/>
        </p:nvPicPr>
        <p:blipFill>
          <a:blip r:embed="rId1"/>
          <a:stretch/>
        </p:blipFill>
        <p:spPr>
          <a:xfrm>
            <a:off x="1522440" y="1428840"/>
            <a:ext cx="9781920" cy="3098160"/>
          </a:xfrm>
          <a:prstGeom prst="rect">
            <a:avLst/>
          </a:prstGeom>
          <a:ln>
            <a:noFill/>
          </a:ln>
        </p:spPr>
      </p:pic>
      <p:sp>
        <p:nvSpPr>
          <p:cNvPr id="180" name="CustomShape 2"/>
          <p:cNvSpPr/>
          <p:nvPr/>
        </p:nvSpPr>
        <p:spPr>
          <a:xfrm>
            <a:off x="2774160" y="4929120"/>
            <a:ext cx="7516080" cy="47412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0" lang="ru-RU" sz="2800" spc="-1" strike="noStrike">
                <a:solidFill>
                  <a:srgbClr val="465562"/>
                </a:solidFill>
                <a:latin typeface="Euphemia"/>
              </a:rPr>
              <a:t>Принципиальная схема атомных часов</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Эффект Штерна-Герлаха</a:t>
            </a:r>
            <a:endParaRPr b="0" lang="en-US" sz="3600" spc="-1" strike="noStrike">
              <a:solidFill>
                <a:srgbClr val="465562"/>
              </a:solidFill>
              <a:latin typeface="Euphemia"/>
            </a:endParaRPr>
          </a:p>
        </p:txBody>
      </p:sp>
      <p:sp>
        <p:nvSpPr>
          <p:cNvPr id="182" name="TextShape 2"/>
          <p:cNvSpPr txBox="1"/>
          <p:nvPr/>
        </p:nvSpPr>
        <p:spPr>
          <a:xfrm>
            <a:off x="1593360" y="1600200"/>
            <a:ext cx="9782280" cy="4571640"/>
          </a:xfrm>
          <a:prstGeom prst="rect">
            <a:avLst/>
          </a:prstGeom>
          <a:noFill/>
          <a:ln>
            <a:noFill/>
          </a:ln>
        </p:spPr>
        <p:txBody>
          <a:bodyPr>
            <a:normAutofit fontScale="51000"/>
          </a:bodyPr>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В 1922 году немецкие физики Отто Штерн и Вальтер Герлах поставили </a:t>
            </a:r>
            <a:r>
              <a:rPr b="0" lang="ru-RU" sz="2800" spc="-1" strike="noStrike">
                <a:solidFill>
                  <a:srgbClr val="465562"/>
                </a:solidFill>
                <a:latin typeface="Euphemia"/>
              </a:rPr>
              <a:t>опыты, целью которых было измерение магнитных моментов </a:t>
            </a:r>
            <a:r>
              <a:rPr b="0" i="1" lang="ru-RU" sz="2800" spc="-1" strike="noStrike">
                <a:solidFill>
                  <a:srgbClr val="465562"/>
                </a:solidFill>
                <a:latin typeface="Euphemia"/>
              </a:rPr>
              <a:t>P</a:t>
            </a:r>
            <a:r>
              <a:rPr b="0" i="1" lang="ru-RU" sz="2800" spc="-1" strike="noStrike" baseline="-25000">
                <a:solidFill>
                  <a:srgbClr val="465562"/>
                </a:solidFill>
                <a:latin typeface="Euphemia"/>
              </a:rPr>
              <a:t>m</a:t>
            </a:r>
            <a:r>
              <a:rPr b="0" lang="ru-RU" sz="2800" spc="-1" strike="noStrike">
                <a:solidFill>
                  <a:srgbClr val="465562"/>
                </a:solidFill>
                <a:latin typeface="Euphemia"/>
              </a:rPr>
              <a:t> атомов </a:t>
            </a:r>
            <a:r>
              <a:rPr b="0" lang="ru-RU" sz="2800" spc="-1" strike="noStrike">
                <a:solidFill>
                  <a:srgbClr val="465562"/>
                </a:solidFill>
                <a:latin typeface="Euphemia"/>
              </a:rPr>
              <a:t>различных химических элементов. Для химических элементов, </a:t>
            </a:r>
            <a:r>
              <a:rPr b="0" lang="ru-RU" sz="2800" spc="-1" strike="noStrike">
                <a:solidFill>
                  <a:srgbClr val="465562"/>
                </a:solidFill>
                <a:latin typeface="Euphemia"/>
              </a:rPr>
              <a:t>образующих первую группу таблицы Менделеева и имеющих один </a:t>
            </a:r>
            <a:r>
              <a:rPr b="0" lang="ru-RU" sz="2800" spc="-1" strike="noStrike">
                <a:solidFill>
                  <a:srgbClr val="465562"/>
                </a:solidFill>
                <a:latin typeface="Euphemia"/>
              </a:rPr>
              <a:t>валентный электрон, магнитный момент атома равен магнитному </a:t>
            </a:r>
            <a:r>
              <a:rPr b="0" lang="ru-RU" sz="2800" spc="-1" strike="noStrike">
                <a:solidFill>
                  <a:srgbClr val="465562"/>
                </a:solidFill>
                <a:latin typeface="Euphemia"/>
              </a:rPr>
              <a:t>моменту валентного электрона, т.е. одного электрона.</a:t>
            </a:r>
            <a:endParaRPr b="0" lang="en-US" sz="2800" spc="-1" strike="noStrike">
              <a:solidFill>
                <a:srgbClr val="465562"/>
              </a:solidFill>
              <a:latin typeface="Euphemia"/>
            </a:endParaRPr>
          </a:p>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Идея опыта заключалась в измерении силы, действующей на атом в </a:t>
            </a:r>
            <a:r>
              <a:rPr b="0" lang="ru-RU" sz="2800" spc="-1" strike="noStrike">
                <a:solidFill>
                  <a:srgbClr val="465562"/>
                </a:solidFill>
                <a:latin typeface="Euphemia"/>
              </a:rPr>
              <a:t>сильно неоднородном магнитном поле. Неоднородность магнитного поля </a:t>
            </a:r>
            <a:r>
              <a:rPr b="0" lang="ru-RU" sz="2800" spc="-1" strike="noStrike">
                <a:solidFill>
                  <a:srgbClr val="465562"/>
                </a:solidFill>
                <a:latin typeface="Euphemia"/>
              </a:rPr>
              <a:t>должна быть такова, чтобы она сказывалась на расстояниях порядка </a:t>
            </a:r>
            <a:r>
              <a:rPr b="0" lang="ru-RU" sz="2800" spc="-1" strike="noStrike">
                <a:solidFill>
                  <a:srgbClr val="465562"/>
                </a:solidFill>
                <a:latin typeface="Euphemia"/>
              </a:rPr>
              <a:t>размера атома. Только при этом можно было получить силу, </a:t>
            </a:r>
            <a:r>
              <a:rPr b="0" lang="ru-RU" sz="2800" spc="-1" strike="noStrike">
                <a:solidFill>
                  <a:srgbClr val="465562"/>
                </a:solidFill>
                <a:latin typeface="Euphemia"/>
              </a:rPr>
              <a:t>действующую на каждый атом в отдельности.</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Эффект Штерна-Герлаха</a:t>
            </a:r>
            <a:endParaRPr b="0" lang="en-US" sz="3600" spc="-1" strike="noStrike">
              <a:solidFill>
                <a:srgbClr val="465562"/>
              </a:solidFill>
              <a:latin typeface="Euphemia"/>
            </a:endParaRPr>
          </a:p>
        </p:txBody>
      </p:sp>
      <p:pic>
        <p:nvPicPr>
          <p:cNvPr id="184" name="Content Placeholder 3" descr="Stern-Gerlach_experiment_RU.png"/>
          <p:cNvPicPr/>
          <p:nvPr/>
        </p:nvPicPr>
        <p:blipFill>
          <a:blip r:embed="rId1"/>
          <a:stretch/>
        </p:blipFill>
        <p:spPr>
          <a:xfrm>
            <a:off x="2879640" y="1928880"/>
            <a:ext cx="7071840" cy="440640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Эффект Штерна-</a:t>
            </a:r>
            <a:r>
              <a:rPr b="0" lang="ru-RU" sz="3600" spc="-1" strike="noStrike">
                <a:solidFill>
                  <a:srgbClr val="344049"/>
                </a:solidFill>
                <a:latin typeface="Euphemia"/>
              </a:rPr>
              <a:t>Герлаха</a:t>
            </a:r>
            <a:endParaRPr b="0" lang="en-US" sz="3600" spc="-1" strike="noStrike">
              <a:solidFill>
                <a:srgbClr val="465562"/>
              </a:solidFill>
              <a:latin typeface="Euphemia"/>
            </a:endParaRPr>
          </a:p>
        </p:txBody>
      </p:sp>
      <p:sp>
        <p:nvSpPr>
          <p:cNvPr id="186" name="TextShape 2"/>
          <p:cNvSpPr txBox="1"/>
          <p:nvPr/>
        </p:nvSpPr>
        <p:spPr>
          <a:xfrm>
            <a:off x="1593360" y="1600200"/>
            <a:ext cx="9782280" cy="4571640"/>
          </a:xfrm>
          <a:prstGeom prst="rect">
            <a:avLst/>
          </a:prstGeom>
          <a:noFill/>
          <a:ln>
            <a:noFill/>
          </a:ln>
        </p:spPr>
        <p:txBody>
          <a:bodyPr>
            <a:normAutofit fontScale="37000"/>
          </a:bodyPr>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Атомы серебра летели с тепловой скоростью около </a:t>
            </a:r>
            <a:r>
              <a:rPr b="0" lang="ru-RU" sz="2800" spc="-1" strike="noStrike">
                <a:solidFill>
                  <a:srgbClr val="465562"/>
                </a:solidFill>
                <a:latin typeface="Euphemia"/>
              </a:rPr>
              <a:t>100 м/с через щелевые диафрагмы и, проходя резко </a:t>
            </a:r>
            <a:r>
              <a:rPr b="0" lang="ru-RU" sz="2800" spc="-1" strike="noStrike">
                <a:solidFill>
                  <a:srgbClr val="465562"/>
                </a:solidFill>
                <a:latin typeface="Euphemia"/>
              </a:rPr>
              <a:t>неоднородное магнитное поле, попадали на </a:t>
            </a:r>
            <a:r>
              <a:rPr b="0" lang="ru-RU" sz="2800" spc="-1" strike="noStrike">
                <a:solidFill>
                  <a:srgbClr val="465562"/>
                </a:solidFill>
                <a:latin typeface="Euphemia"/>
              </a:rPr>
              <a:t>фотопластинку.</a:t>
            </a:r>
            <a:endParaRPr b="0" lang="en-US" sz="2800" spc="-1" strike="noStrike">
              <a:solidFill>
                <a:srgbClr val="465562"/>
              </a:solidFill>
              <a:latin typeface="Euphemia"/>
            </a:endParaRPr>
          </a:p>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Если бы момент импульса атома и его магнитный </a:t>
            </a:r>
            <a:r>
              <a:rPr b="0" lang="ru-RU" sz="2800" spc="-1" strike="noStrike">
                <a:solidFill>
                  <a:srgbClr val="465562"/>
                </a:solidFill>
                <a:latin typeface="Euphemia"/>
              </a:rPr>
              <a:t>момент  мог принимать произвольные ориентации в </a:t>
            </a:r>
            <a:r>
              <a:rPr b="0" lang="ru-RU" sz="2800" spc="-1" strike="noStrike">
                <a:solidFill>
                  <a:srgbClr val="465562"/>
                </a:solidFill>
                <a:latin typeface="Euphemia"/>
              </a:rPr>
              <a:t>пространстве (т.е. в магнитном поле), то можно </a:t>
            </a:r>
            <a:r>
              <a:rPr b="0" lang="ru-RU" sz="2800" spc="-1" strike="noStrike">
                <a:solidFill>
                  <a:srgbClr val="465562"/>
                </a:solidFill>
                <a:latin typeface="Euphemia"/>
              </a:rPr>
              <a:t>было ожидать непрерывного распределения </a:t>
            </a:r>
            <a:r>
              <a:rPr b="0" lang="ru-RU" sz="2800" spc="-1" strike="noStrike">
                <a:solidFill>
                  <a:srgbClr val="465562"/>
                </a:solidFill>
                <a:latin typeface="Euphemia"/>
              </a:rPr>
              <a:t>попаданий атомов серебра на фотопластинку с </a:t>
            </a:r>
            <a:r>
              <a:rPr b="0" lang="ru-RU" sz="2800" spc="-1" strike="noStrike">
                <a:solidFill>
                  <a:srgbClr val="465562"/>
                </a:solidFill>
                <a:latin typeface="Euphemia"/>
              </a:rPr>
              <a:t>большей плотностью попаданий в середине. Но на </a:t>
            </a:r>
            <a:r>
              <a:rPr b="0" lang="ru-RU" sz="2800" spc="-1" strike="noStrike">
                <a:solidFill>
                  <a:srgbClr val="465562"/>
                </a:solidFill>
                <a:latin typeface="Euphemia"/>
              </a:rPr>
              <a:t>опыте были получены совершенно неожиданные </a:t>
            </a:r>
            <a:r>
              <a:rPr b="0" lang="ru-RU" sz="2800" spc="-1" strike="noStrike">
                <a:solidFill>
                  <a:srgbClr val="465562"/>
                </a:solidFill>
                <a:latin typeface="Euphemia"/>
              </a:rPr>
              <a:t>результаты: на фотопластинке получились </a:t>
            </a:r>
            <a:r>
              <a:rPr b="0" i="1" lang="ru-RU" sz="2800" spc="-1" strike="noStrike">
                <a:solidFill>
                  <a:srgbClr val="465562"/>
                </a:solidFill>
                <a:latin typeface="Euphemia"/>
              </a:rPr>
              <a:t>две</a:t>
            </a:r>
            <a:r>
              <a:rPr b="0" lang="ru-RU" sz="2800" spc="-1" strike="noStrike">
                <a:solidFill>
                  <a:srgbClr val="465562"/>
                </a:solidFill>
                <a:latin typeface="Euphemia"/>
              </a:rPr>
              <a:t> </a:t>
            </a:r>
            <a:r>
              <a:rPr b="0" lang="ru-RU" sz="2800" spc="-1" strike="noStrike">
                <a:solidFill>
                  <a:srgbClr val="465562"/>
                </a:solidFill>
                <a:latin typeface="Euphemia"/>
              </a:rPr>
              <a:t>резкие полосы – все атомы отклонялись в </a:t>
            </a:r>
            <a:r>
              <a:rPr b="0" lang="ru-RU" sz="2800" spc="-1" strike="noStrike">
                <a:solidFill>
                  <a:srgbClr val="465562"/>
                </a:solidFill>
                <a:latin typeface="Euphemia"/>
              </a:rPr>
              <a:t>магнитном поле двояким образом, </a:t>
            </a:r>
            <a:r>
              <a:rPr b="0" lang="ru-RU" sz="2800" spc="-1" strike="noStrike">
                <a:solidFill>
                  <a:srgbClr val="465562"/>
                </a:solidFill>
                <a:latin typeface="Euphemia"/>
              </a:rPr>
              <a:t>соответствующим лишь </a:t>
            </a:r>
            <a:r>
              <a:rPr b="0" i="1" lang="ru-RU" sz="2800" spc="-1" strike="noStrike">
                <a:solidFill>
                  <a:srgbClr val="465562"/>
                </a:solidFill>
                <a:latin typeface="Euphemia"/>
              </a:rPr>
              <a:t>двум</a:t>
            </a:r>
            <a:r>
              <a:rPr b="0" lang="ru-RU" sz="2800" spc="-1" strike="noStrike">
                <a:solidFill>
                  <a:srgbClr val="465562"/>
                </a:solidFill>
                <a:latin typeface="Euphemia"/>
              </a:rPr>
              <a:t> возможным </a:t>
            </a:r>
            <a:r>
              <a:rPr b="0" lang="ru-RU" sz="2800" spc="-1" strike="noStrike">
                <a:solidFill>
                  <a:srgbClr val="465562"/>
                </a:solidFill>
                <a:latin typeface="Euphemia"/>
              </a:rPr>
              <a:t>ориентациям магнитного момента.</a:t>
            </a:r>
            <a:endParaRPr b="0" lang="en-US" sz="2800" spc="-1" strike="noStrike">
              <a:solidFill>
                <a:srgbClr val="465562"/>
              </a:solidFill>
              <a:latin typeface="Euphemia"/>
            </a:endParaRPr>
          </a:p>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 </a:t>
            </a:r>
            <a:r>
              <a:rPr b="0" lang="ru-RU" sz="2800" spc="-1" strike="noStrike">
                <a:solidFill>
                  <a:srgbClr val="465562"/>
                </a:solidFill>
                <a:latin typeface="Euphemia"/>
              </a:rPr>
              <a:t>Этим доказывался </a:t>
            </a:r>
            <a:r>
              <a:rPr b="1" i="1" lang="ru-RU" sz="2800" spc="-1" strike="noStrike">
                <a:solidFill>
                  <a:srgbClr val="465562"/>
                </a:solidFill>
                <a:latin typeface="Euphemia"/>
              </a:rPr>
              <a:t>квантовый характер </a:t>
            </a:r>
            <a:r>
              <a:rPr b="1" i="1" lang="ru-RU" sz="2800" spc="-1" strike="noStrike">
                <a:solidFill>
                  <a:srgbClr val="465562"/>
                </a:solidFill>
                <a:latin typeface="Euphemia"/>
              </a:rPr>
              <a:t>магнитных моментов электронов</a:t>
            </a:r>
            <a:r>
              <a:rPr b="0" lang="ru-RU" sz="2800" spc="-1" strike="noStrike">
                <a:solidFill>
                  <a:srgbClr val="465562"/>
                </a:solidFill>
                <a:latin typeface="Euphemia"/>
              </a:rPr>
              <a:t>. </a:t>
            </a:r>
            <a:r>
              <a:rPr b="0" lang="ru-RU" sz="2800" spc="-1" strike="noStrike">
                <a:solidFill>
                  <a:srgbClr val="465562"/>
                </a:solidFill>
                <a:latin typeface="Euphemia"/>
              </a:rPr>
              <a:t>Количественный анализ показал, что проекция </a:t>
            </a:r>
            <a:r>
              <a:rPr b="0" lang="ru-RU" sz="2800" spc="-1" strike="noStrike">
                <a:solidFill>
                  <a:srgbClr val="465562"/>
                </a:solidFill>
                <a:latin typeface="Euphemia"/>
              </a:rPr>
              <a:t>магнитного момента электрона равна </a:t>
            </a:r>
            <a:r>
              <a:rPr b="1" i="1" lang="ru-RU" sz="2800" spc="-1" strike="noStrike">
                <a:solidFill>
                  <a:srgbClr val="465562"/>
                </a:solidFill>
                <a:latin typeface="Euphemia"/>
              </a:rPr>
              <a:t>магнетону </a:t>
            </a:r>
            <a:r>
              <a:rPr b="1" i="1" lang="ru-RU" sz="2800" spc="-1" strike="noStrike">
                <a:solidFill>
                  <a:srgbClr val="465562"/>
                </a:solidFill>
                <a:latin typeface="Euphemia"/>
              </a:rPr>
              <a:t>Бора</a:t>
            </a:r>
            <a:r>
              <a:rPr b="0" lang="ru-RU" sz="2800" spc="-1" strike="noStrike">
                <a:solidFill>
                  <a:srgbClr val="465562"/>
                </a:solidFill>
                <a:latin typeface="Euphemia"/>
              </a:rPr>
              <a:t>: </a:t>
            </a:r>
            <a:r>
              <a:rPr b="0" lang="en-US" sz="2800" spc="-1" strike="noStrike">
                <a:solidFill>
                  <a:srgbClr val="465562"/>
                </a:solidFill>
                <a:latin typeface="Euphemia"/>
              </a:rPr>
              <a:t>=9.27·10</a:t>
            </a:r>
            <a:r>
              <a:rPr b="0" lang="en-US" sz="2800" spc="-1" strike="noStrike" baseline="30000">
                <a:solidFill>
                  <a:srgbClr val="465562"/>
                </a:solidFill>
                <a:latin typeface="Euphemia"/>
              </a:rPr>
              <a:t>-24</a:t>
            </a:r>
            <a:r>
              <a:rPr b="0" lang="ru-RU" sz="2800" spc="-1" strike="noStrike">
                <a:solidFill>
                  <a:srgbClr val="465562"/>
                </a:solidFill>
                <a:latin typeface="Euphemia"/>
              </a:rPr>
              <a:t>Дж/Тл</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Цезиевый </a:t>
            </a:r>
            <a:r>
              <a:rPr b="0" lang="ru-RU" sz="3600" spc="-1" strike="noStrike">
                <a:solidFill>
                  <a:srgbClr val="344049"/>
                </a:solidFill>
                <a:latin typeface="Euphemia"/>
              </a:rPr>
              <a:t>осциллятор на </a:t>
            </a:r>
            <a:r>
              <a:rPr b="0" lang="ru-RU" sz="3600" spc="-1" strike="noStrike">
                <a:solidFill>
                  <a:srgbClr val="344049"/>
                </a:solidFill>
                <a:latin typeface="Euphemia"/>
              </a:rPr>
              <a:t>основе </a:t>
            </a:r>
            <a:r>
              <a:rPr b="0" lang="ru-RU" sz="3600" spc="-1" strike="noStrike">
                <a:solidFill>
                  <a:srgbClr val="344049"/>
                </a:solidFill>
                <a:latin typeface="Euphemia"/>
              </a:rPr>
              <a:t>атомарного </a:t>
            </a:r>
            <a:r>
              <a:rPr b="0" lang="ru-RU" sz="3600" spc="-1" strike="noStrike">
                <a:solidFill>
                  <a:srgbClr val="344049"/>
                </a:solidFill>
                <a:latin typeface="Euphemia"/>
              </a:rPr>
              <a:t>пучка</a:t>
            </a:r>
            <a:endParaRPr b="0" lang="en-US" sz="3600" spc="-1" strike="noStrike">
              <a:solidFill>
                <a:srgbClr val="465562"/>
              </a:solidFill>
              <a:latin typeface="Euphemia"/>
            </a:endParaRPr>
          </a:p>
        </p:txBody>
      </p:sp>
      <p:pic>
        <p:nvPicPr>
          <p:cNvPr id="188" name="Content Placeholder 3" descr="cesium-beam-oscillator-schema.jpg"/>
          <p:cNvPicPr/>
          <p:nvPr/>
        </p:nvPicPr>
        <p:blipFill>
          <a:blip r:embed="rId1"/>
          <a:stretch/>
        </p:blipFill>
        <p:spPr>
          <a:xfrm>
            <a:off x="2736720" y="1785960"/>
            <a:ext cx="6508440" cy="35143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Атомные часы с лазерным считыванием </a:t>
            </a:r>
            <a:r>
              <a:rPr b="0" lang="en-US" sz="3600" spc="-1" strike="noStrike">
                <a:solidFill>
                  <a:srgbClr val="344049"/>
                </a:solidFill>
                <a:latin typeface="Euphemia"/>
              </a:rPr>
              <a:t>NIST-7</a:t>
            </a:r>
            <a:endParaRPr b="0" lang="en-US" sz="3600" spc="-1" strike="noStrike">
              <a:solidFill>
                <a:srgbClr val="465562"/>
              </a:solidFill>
              <a:latin typeface="Euphemia"/>
            </a:endParaRPr>
          </a:p>
        </p:txBody>
      </p:sp>
      <p:pic>
        <p:nvPicPr>
          <p:cNvPr id="190" name="Content Placeholder 3" descr="500-si_hiw_atomic_clock_fa_flat_revised_7-17_copy.jpg"/>
          <p:cNvPicPr/>
          <p:nvPr/>
        </p:nvPicPr>
        <p:blipFill>
          <a:blip r:embed="rId1"/>
          <a:stretch/>
        </p:blipFill>
        <p:spPr>
          <a:xfrm>
            <a:off x="4165560" y="1071720"/>
            <a:ext cx="6786360" cy="5428800"/>
          </a:xfrm>
          <a:prstGeom prst="rect">
            <a:avLst/>
          </a:prstGeom>
          <a:ln>
            <a:noFill/>
          </a:ln>
        </p:spPr>
      </p:pic>
      <p:pic>
        <p:nvPicPr>
          <p:cNvPr id="191" name="Picture 4" descr="cesium-nist-7.jpg"/>
          <p:cNvPicPr/>
          <p:nvPr/>
        </p:nvPicPr>
        <p:blipFill>
          <a:blip r:embed="rId2"/>
          <a:stretch/>
        </p:blipFill>
        <p:spPr>
          <a:xfrm>
            <a:off x="2022480" y="2643120"/>
            <a:ext cx="1904760" cy="2638080"/>
          </a:xfrm>
          <a:prstGeom prst="rect">
            <a:avLst/>
          </a:prstGeom>
          <a:ln>
            <a:noFill/>
          </a:ln>
        </p:spPr>
      </p:pic>
      <p:sp>
        <p:nvSpPr>
          <p:cNvPr id="192" name="CustomShape 2"/>
          <p:cNvSpPr/>
          <p:nvPr/>
        </p:nvSpPr>
        <p:spPr>
          <a:xfrm>
            <a:off x="1091520" y="6260760"/>
            <a:ext cx="6606360" cy="47412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0" lang="ru-RU" sz="2800" spc="-1" strike="noStrike">
                <a:solidFill>
                  <a:srgbClr val="465562"/>
                </a:solidFill>
                <a:latin typeface="Euphemia"/>
              </a:rPr>
              <a:t>Скорость атомов </a:t>
            </a:r>
            <a:r>
              <a:rPr b="0" lang="en-US" sz="2800" spc="-1" strike="noStrike">
                <a:solidFill>
                  <a:srgbClr val="465562"/>
                </a:solidFill>
                <a:latin typeface="Euphemia"/>
              </a:rPr>
              <a:t>Cs</a:t>
            </a:r>
            <a:r>
              <a:rPr b="0" lang="ru-RU" sz="2800" spc="-1" strike="noStrike">
                <a:solidFill>
                  <a:srgbClr val="465562"/>
                </a:solidFill>
                <a:latin typeface="Euphemia"/>
              </a:rPr>
              <a:t> около 100 м/с</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1593360" y="177840"/>
            <a:ext cx="9782280" cy="1239480"/>
          </a:xfrm>
          <a:prstGeom prst="rect">
            <a:avLst/>
          </a:prstGeom>
          <a:noFill/>
          <a:ln>
            <a:noFill/>
          </a:ln>
        </p:spPr>
        <p:txBody>
          <a:bodyPr anchor="ctr">
            <a:noAutofit/>
          </a:bodyPr>
          <a:p>
            <a:pPr>
              <a:lnSpc>
                <a:spcPct val="90000"/>
              </a:lnSpc>
            </a:pPr>
            <a:r>
              <a:rPr b="0" lang="ru-RU" sz="3600" spc="-1" strike="noStrike">
                <a:solidFill>
                  <a:srgbClr val="344049"/>
                </a:solidFill>
                <a:latin typeface="Euphemia"/>
              </a:rPr>
              <a:t>Повышение точности атомных часов</a:t>
            </a:r>
            <a:endParaRPr b="0" lang="en-US" sz="3600" spc="-1" strike="noStrike">
              <a:solidFill>
                <a:srgbClr val="465562"/>
              </a:solidFill>
              <a:latin typeface="Euphemia"/>
            </a:endParaRPr>
          </a:p>
        </p:txBody>
      </p:sp>
      <p:pic>
        <p:nvPicPr>
          <p:cNvPr id="194" name="Content Placeholder 6" descr="uncertainty-of-cesium-standarts.jpg"/>
          <p:cNvPicPr/>
          <p:nvPr/>
        </p:nvPicPr>
        <p:blipFill>
          <a:blip r:embed="rId1"/>
          <a:stretch/>
        </p:blipFill>
        <p:spPr>
          <a:xfrm>
            <a:off x="2951280" y="1428840"/>
            <a:ext cx="6482520" cy="49618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1593360" y="177840"/>
            <a:ext cx="1000152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Атомные часы на эффекте атомного фонтана</a:t>
            </a:r>
            <a:endParaRPr b="0" lang="en-US" sz="3600" spc="-1" strike="noStrike">
              <a:solidFill>
                <a:srgbClr val="465562"/>
              </a:solidFill>
              <a:latin typeface="Euphemia"/>
            </a:endParaRPr>
          </a:p>
        </p:txBody>
      </p:sp>
      <p:pic>
        <p:nvPicPr>
          <p:cNvPr id="196" name="Content Placeholder 3" descr="Nist-f1.jpg"/>
          <p:cNvPicPr/>
          <p:nvPr/>
        </p:nvPicPr>
        <p:blipFill>
          <a:blip r:embed="rId1"/>
          <a:stretch/>
        </p:blipFill>
        <p:spPr>
          <a:xfrm>
            <a:off x="9166320" y="3357720"/>
            <a:ext cx="2083680" cy="2999880"/>
          </a:xfrm>
          <a:prstGeom prst="rect">
            <a:avLst/>
          </a:prstGeom>
          <a:ln>
            <a:noFill/>
          </a:ln>
        </p:spPr>
      </p:pic>
      <p:sp>
        <p:nvSpPr>
          <p:cNvPr id="197" name="CustomShape 2"/>
          <p:cNvSpPr/>
          <p:nvPr/>
        </p:nvSpPr>
        <p:spPr>
          <a:xfrm>
            <a:off x="5094360" y="1714320"/>
            <a:ext cx="5928840" cy="239220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ru-RU" sz="2800" spc="-1" strike="noStrike">
                <a:solidFill>
                  <a:srgbClr val="465562"/>
                </a:solidFill>
                <a:latin typeface="Euphemia"/>
              </a:rPr>
              <a:t>Атомные часы </a:t>
            </a:r>
            <a:r>
              <a:rPr b="0" lang="en-US" sz="2800" spc="-1" strike="noStrike">
                <a:solidFill>
                  <a:srgbClr val="465562"/>
                </a:solidFill>
                <a:latin typeface="Euphemia"/>
              </a:rPr>
              <a:t>NIST-F1</a:t>
            </a:r>
            <a:r>
              <a:rPr b="0" lang="ru-RU" sz="2800" spc="-1" strike="noStrike">
                <a:solidFill>
                  <a:srgbClr val="465562"/>
                </a:solidFill>
                <a:latin typeface="Euphemia"/>
              </a:rPr>
              <a:t>(США).</a:t>
            </a:r>
            <a:endParaRPr b="0" lang="ru-RU" sz="2800" spc="-1" strike="noStrike">
              <a:latin typeface="Arial"/>
            </a:endParaRPr>
          </a:p>
          <a:p>
            <a:pPr indent="-216000">
              <a:lnSpc>
                <a:spcPct val="90000"/>
              </a:lnSpc>
              <a:buClr>
                <a:srgbClr val="465562"/>
              </a:buClr>
              <a:buFont typeface="StarSymbol"/>
              <a:buChar char="›"/>
            </a:pPr>
            <a:r>
              <a:rPr b="0" lang="ru-RU" sz="2800" spc="-1" strike="noStrike">
                <a:solidFill>
                  <a:srgbClr val="465562"/>
                </a:solidFill>
                <a:latin typeface="Euphemia"/>
              </a:rPr>
              <a:t> </a:t>
            </a:r>
            <a:r>
              <a:rPr b="0" lang="ru-RU" sz="2800" spc="-1" strike="noStrike">
                <a:solidFill>
                  <a:srgbClr val="465562"/>
                </a:solidFill>
                <a:latin typeface="Euphemia"/>
              </a:rPr>
              <a:t>Используют цезиевый фонтан</a:t>
            </a:r>
            <a:endParaRPr b="0" lang="ru-RU" sz="2800" spc="-1" strike="noStrike">
              <a:latin typeface="Arial"/>
            </a:endParaRPr>
          </a:p>
          <a:p>
            <a:pPr indent="-216000">
              <a:lnSpc>
                <a:spcPct val="90000"/>
              </a:lnSpc>
              <a:buClr>
                <a:srgbClr val="465562"/>
              </a:buClr>
              <a:buFont typeface="StarSymbol"/>
              <a:buChar char="›"/>
            </a:pPr>
            <a:r>
              <a:rPr b="0" lang="ru-RU" sz="2800" spc="-1" strike="noStrike">
                <a:solidFill>
                  <a:srgbClr val="465562"/>
                </a:solidFill>
                <a:latin typeface="Euphemia"/>
              </a:rPr>
              <a:t> </a:t>
            </a:r>
            <a:r>
              <a:rPr b="0" lang="ru-RU" sz="2800" spc="-1" strike="noStrike">
                <a:solidFill>
                  <a:srgbClr val="465562"/>
                </a:solidFill>
                <a:latin typeface="Euphemia"/>
              </a:rPr>
              <a:t>Скорость движения атомов </a:t>
            </a:r>
            <a:r>
              <a:rPr b="0" lang="en-US" sz="2800" spc="-1" strike="noStrike">
                <a:solidFill>
                  <a:srgbClr val="465562"/>
                </a:solidFill>
                <a:latin typeface="Euphemia"/>
              </a:rPr>
              <a:t>~ 3 </a:t>
            </a:r>
            <a:r>
              <a:rPr b="0" lang="ru-RU" sz="2800" spc="-1" strike="noStrike">
                <a:solidFill>
                  <a:srgbClr val="465562"/>
                </a:solidFill>
                <a:latin typeface="Euphemia"/>
              </a:rPr>
              <a:t>м/с</a:t>
            </a:r>
            <a:endParaRPr b="0" lang="ru-RU" sz="2800" spc="-1" strike="noStrike">
              <a:latin typeface="Arial"/>
            </a:endParaRPr>
          </a:p>
          <a:p>
            <a:pPr indent="-216000">
              <a:lnSpc>
                <a:spcPct val="90000"/>
              </a:lnSpc>
              <a:buClr>
                <a:srgbClr val="465562"/>
              </a:buClr>
              <a:buFont typeface="StarSymbol"/>
              <a:buChar char="›"/>
            </a:pPr>
            <a:r>
              <a:rPr b="0" lang="ru-RU" sz="2800" spc="-1" strike="noStrike">
                <a:solidFill>
                  <a:srgbClr val="465562"/>
                </a:solidFill>
                <a:latin typeface="Euphemia"/>
              </a:rPr>
              <a:t> </a:t>
            </a:r>
            <a:r>
              <a:rPr b="0" lang="ru-RU" sz="2800" spc="-1" strike="noStrike">
                <a:solidFill>
                  <a:srgbClr val="465562"/>
                </a:solidFill>
                <a:latin typeface="Euphemia"/>
              </a:rPr>
              <a:t>Точность 3×10</a:t>
            </a:r>
            <a:r>
              <a:rPr b="0" lang="ru-RU" sz="2800" spc="-1" strike="noStrike" baseline="30000">
                <a:solidFill>
                  <a:srgbClr val="465562"/>
                </a:solidFill>
                <a:latin typeface="Euphemia"/>
              </a:rPr>
              <a:t>-16</a:t>
            </a:r>
            <a:r>
              <a:rPr b="0" lang="ru-RU" sz="2800" spc="-1" strike="noStrike">
                <a:solidFill>
                  <a:srgbClr val="465562"/>
                </a:solidFill>
                <a:latin typeface="Euphemia"/>
              </a:rPr>
              <a:t>с. </a:t>
            </a:r>
            <a:r>
              <a:rPr b="0" lang="en-US" sz="2800" spc="-1" strike="noStrike">
                <a:solidFill>
                  <a:srgbClr val="465562"/>
                </a:solidFill>
                <a:latin typeface="Euphemia"/>
              </a:rPr>
              <a:t> </a:t>
            </a:r>
            <a:endParaRPr b="0" lang="ru-RU" sz="2800" spc="-1" strike="noStrike">
              <a:latin typeface="Arial"/>
            </a:endParaRPr>
          </a:p>
        </p:txBody>
      </p:sp>
      <p:pic>
        <p:nvPicPr>
          <p:cNvPr id="198" name="Picture 5" descr="cesium-fountane.jpg"/>
          <p:cNvPicPr/>
          <p:nvPr/>
        </p:nvPicPr>
        <p:blipFill>
          <a:blip r:embed="rId2"/>
          <a:stretch/>
        </p:blipFill>
        <p:spPr>
          <a:xfrm>
            <a:off x="2022480" y="1928880"/>
            <a:ext cx="2381040" cy="389520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Квантовые «логические» часы</a:t>
            </a:r>
            <a:endParaRPr b="0" lang="en-US" sz="3600" spc="-1" strike="noStrike">
              <a:solidFill>
                <a:srgbClr val="465562"/>
              </a:solidFill>
              <a:latin typeface="Euphemia"/>
            </a:endParaRPr>
          </a:p>
        </p:txBody>
      </p:sp>
      <p:sp>
        <p:nvSpPr>
          <p:cNvPr id="200" name="TextShape 2"/>
          <p:cNvSpPr txBox="1"/>
          <p:nvPr/>
        </p:nvSpPr>
        <p:spPr>
          <a:xfrm>
            <a:off x="1593360" y="1600200"/>
            <a:ext cx="9782280" cy="4571640"/>
          </a:xfrm>
          <a:prstGeom prst="rect">
            <a:avLst/>
          </a:prstGeom>
          <a:noFill/>
          <a:ln>
            <a:noFill/>
          </a:ln>
        </p:spPr>
        <p:txBody>
          <a:bodyPr>
            <a:noAutofit/>
          </a:bodyPr>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Для точного измерения разности частот используют метод </a:t>
            </a:r>
            <a:r>
              <a:rPr b="0" lang="ru-RU" sz="2800" spc="-1" strike="noStrike">
                <a:solidFill>
                  <a:srgbClr val="465562"/>
                </a:solidFill>
                <a:latin typeface="Euphemia"/>
              </a:rPr>
              <a:t>частотной гребёнки (</a:t>
            </a:r>
            <a:r>
              <a:rPr b="0" lang="en-US" sz="2800" spc="-1" strike="noStrike">
                <a:solidFill>
                  <a:srgbClr val="465562"/>
                </a:solidFill>
                <a:latin typeface="Euphemia"/>
              </a:rPr>
              <a:t>frequency comb)</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Точность часов на основе </a:t>
            </a:r>
            <a:r>
              <a:rPr b="0" lang="en-US" sz="2800" spc="-1" strike="noStrike" baseline="30000">
                <a:solidFill>
                  <a:srgbClr val="465562"/>
                </a:solidFill>
                <a:latin typeface="Euphemia"/>
              </a:rPr>
              <a:t>27</a:t>
            </a:r>
            <a:r>
              <a:rPr b="0" lang="en-US" sz="2800" spc="-1" strike="noStrike">
                <a:solidFill>
                  <a:srgbClr val="465562"/>
                </a:solidFill>
                <a:latin typeface="Euphemia"/>
              </a:rPr>
              <a:t>Al</a:t>
            </a:r>
            <a:r>
              <a:rPr b="0" lang="en-US" sz="2800" spc="-1" strike="noStrike" baseline="30000">
                <a:solidFill>
                  <a:srgbClr val="465562"/>
                </a:solidFill>
                <a:latin typeface="Euphemia"/>
              </a:rPr>
              <a:t>+</a:t>
            </a:r>
            <a:r>
              <a:rPr b="0" lang="en-US" sz="2800" spc="-1" strike="noStrike">
                <a:solidFill>
                  <a:srgbClr val="465562"/>
                </a:solidFill>
                <a:latin typeface="Euphemia"/>
              </a:rPr>
              <a:t> 8.6×10</a:t>
            </a:r>
            <a:r>
              <a:rPr b="0" lang="en-US" sz="2800" spc="-1" strike="noStrike" baseline="30000">
                <a:solidFill>
                  <a:srgbClr val="465562"/>
                </a:solidFill>
                <a:latin typeface="Euphemia"/>
              </a:rPr>
              <a:t>-18</a:t>
            </a:r>
            <a:r>
              <a:rPr b="0" lang="en-US" sz="2800" spc="-1" strike="noStrike">
                <a:solidFill>
                  <a:srgbClr val="465562"/>
                </a:solidFill>
                <a:latin typeface="Euphemia"/>
              </a:rPr>
              <a:t> c;</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В 2015 году в </a:t>
            </a:r>
            <a:r>
              <a:rPr b="0" lang="en-US" sz="2800" spc="-1" strike="noStrike">
                <a:solidFill>
                  <a:srgbClr val="465562"/>
                </a:solidFill>
                <a:latin typeface="Euphemia"/>
              </a:rPr>
              <a:t>NIST </a:t>
            </a:r>
            <a:r>
              <a:rPr b="0" lang="ru-RU" sz="2800" spc="-1" strike="noStrike">
                <a:solidFill>
                  <a:srgbClr val="465562"/>
                </a:solidFill>
                <a:latin typeface="Euphemia"/>
              </a:rPr>
              <a:t>(США) были созданы квантовые часы на </a:t>
            </a:r>
            <a:r>
              <a:rPr b="0" lang="ru-RU" sz="2800" spc="-1" strike="noStrike">
                <a:solidFill>
                  <a:srgbClr val="465562"/>
                </a:solidFill>
                <a:latin typeface="Euphemia"/>
              </a:rPr>
              <a:t>основе </a:t>
            </a:r>
            <a:r>
              <a:rPr b="0" lang="ru-RU" sz="2800" spc="-1" strike="noStrike" baseline="30000">
                <a:solidFill>
                  <a:srgbClr val="465562"/>
                </a:solidFill>
                <a:latin typeface="Euphemia"/>
              </a:rPr>
              <a:t>87</a:t>
            </a:r>
            <a:r>
              <a:rPr b="0" lang="en-US" sz="2800" spc="-1" strike="noStrike">
                <a:solidFill>
                  <a:srgbClr val="465562"/>
                </a:solidFill>
                <a:latin typeface="Euphemia"/>
              </a:rPr>
              <a:t>Sr</a:t>
            </a:r>
            <a:r>
              <a:rPr b="0" lang="en-US" sz="2800" spc="-1" strike="noStrike" baseline="30000">
                <a:solidFill>
                  <a:srgbClr val="465562"/>
                </a:solidFill>
                <a:latin typeface="Euphemia"/>
              </a:rPr>
              <a:t>+</a:t>
            </a:r>
            <a:r>
              <a:rPr b="0" lang="ru-RU" sz="2800" spc="-1" strike="noStrike">
                <a:solidFill>
                  <a:srgbClr val="465562"/>
                </a:solidFill>
                <a:latin typeface="Euphemia"/>
              </a:rPr>
              <a:t>. Точность часов 2.1</a:t>
            </a:r>
            <a:r>
              <a:rPr b="0" lang="en-US" sz="2800" spc="-1" strike="noStrike">
                <a:solidFill>
                  <a:srgbClr val="465562"/>
                </a:solidFill>
                <a:latin typeface="Euphemia"/>
              </a:rPr>
              <a:t>×10</a:t>
            </a:r>
            <a:r>
              <a:rPr b="0" lang="en-US" sz="2800" spc="-1" strike="noStrike" baseline="30000">
                <a:solidFill>
                  <a:srgbClr val="465562"/>
                </a:solidFill>
                <a:latin typeface="Euphemia"/>
              </a:rPr>
              <a:t>-18</a:t>
            </a:r>
            <a:r>
              <a:rPr b="0" lang="en-US" sz="2800" spc="-1" strike="noStrike">
                <a:solidFill>
                  <a:srgbClr val="465562"/>
                </a:solidFill>
                <a:latin typeface="Euphemia"/>
              </a:rPr>
              <a:t> c</a:t>
            </a:r>
            <a:r>
              <a:rPr b="0" lang="ru-RU" sz="2800" spc="-1" strike="noStrike">
                <a:solidFill>
                  <a:srgbClr val="465562"/>
                </a:solidFill>
                <a:latin typeface="Euphemia"/>
              </a:rPr>
              <a:t>.</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С помощью этих часов было зарегистрировано замедление </a:t>
            </a:r>
            <a:r>
              <a:rPr b="0" lang="ru-RU" sz="2800" spc="-1" strike="noStrike">
                <a:solidFill>
                  <a:srgbClr val="465562"/>
                </a:solidFill>
                <a:latin typeface="Euphemia"/>
              </a:rPr>
              <a:t>времени при разнице высот 2 см! </a:t>
            </a:r>
            <a:r>
              <a:rPr b="0" lang="en-US" sz="2800" spc="-1" strike="noStrike">
                <a:solidFill>
                  <a:srgbClr val="465562"/>
                </a:solidFill>
                <a:latin typeface="Euphemia"/>
              </a:rPr>
              <a:t>[1]</a:t>
            </a:r>
            <a:endParaRPr b="0" lang="en-US" sz="2800" spc="-1" strike="noStrike">
              <a:solidFill>
                <a:srgbClr val="465562"/>
              </a:solidFill>
              <a:latin typeface="Euphemia"/>
            </a:endParaRPr>
          </a:p>
          <a:p>
            <a:pPr>
              <a:lnSpc>
                <a:spcPct val="90000"/>
              </a:lnSpc>
              <a:spcBef>
                <a:spcPts val="1400"/>
              </a:spcBef>
            </a:pPr>
            <a:endParaRPr b="0" lang="en-US" sz="2800" spc="-1" strike="noStrike">
              <a:solidFill>
                <a:srgbClr val="465562"/>
              </a:solidFill>
              <a:latin typeface="Euphemia"/>
            </a:endParaRPr>
          </a:p>
          <a:p>
            <a:pPr>
              <a:lnSpc>
                <a:spcPct val="90000"/>
              </a:lnSpc>
              <a:spcBef>
                <a:spcPts val="1400"/>
              </a:spcBef>
            </a:pP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1593360" y="177840"/>
            <a:ext cx="9782280" cy="1239480"/>
          </a:xfrm>
          <a:prstGeom prst="rect">
            <a:avLst/>
          </a:prstGeom>
          <a:noFill/>
          <a:ln>
            <a:noFill/>
          </a:ln>
        </p:spPr>
        <p:txBody>
          <a:bodyPr anchor="ctr">
            <a:noAutofit/>
          </a:bodyPr>
          <a:p>
            <a:pPr>
              <a:lnSpc>
                <a:spcPct val="90000"/>
              </a:lnSpc>
            </a:pPr>
            <a:r>
              <a:rPr b="0" lang="ru-RU" sz="3600" spc="-1" strike="noStrike">
                <a:solidFill>
                  <a:srgbClr val="344049"/>
                </a:solidFill>
                <a:latin typeface="Euphemia"/>
              </a:rPr>
              <a:t>История определения метра</a:t>
            </a:r>
            <a:endParaRPr b="0" lang="en-US" sz="3600" spc="-1" strike="noStrike">
              <a:solidFill>
                <a:srgbClr val="465562"/>
              </a:solidFill>
              <a:latin typeface="Euphemia"/>
            </a:endParaRPr>
          </a:p>
        </p:txBody>
      </p:sp>
      <p:sp>
        <p:nvSpPr>
          <p:cNvPr id="202" name="TextShape 2"/>
          <p:cNvSpPr txBox="1"/>
          <p:nvPr/>
        </p:nvSpPr>
        <p:spPr>
          <a:xfrm>
            <a:off x="1593360" y="1600200"/>
            <a:ext cx="9782280" cy="4571640"/>
          </a:xfrm>
          <a:prstGeom prst="rect">
            <a:avLst/>
          </a:prstGeom>
          <a:noFill/>
          <a:ln>
            <a:noFill/>
          </a:ln>
        </p:spPr>
        <p:txBody>
          <a:bodyPr>
            <a:normAutofit fontScale="84000"/>
          </a:bodyPr>
          <a:p>
            <a:pPr marL="262080" indent="-261720">
              <a:lnSpc>
                <a:spcPct val="90000"/>
              </a:lnSpc>
              <a:spcBef>
                <a:spcPts val="1400"/>
              </a:spcBef>
              <a:tabLst>
                <a:tab algn="l" pos="0"/>
              </a:tabLst>
            </a:pPr>
            <a:r>
              <a:rPr b="1" lang="ru-RU" sz="2800" spc="-1" strike="noStrike">
                <a:solidFill>
                  <a:srgbClr val="465562"/>
                </a:solidFill>
                <a:latin typeface="Euphemia"/>
              </a:rPr>
              <a:t>Метр</a:t>
            </a:r>
            <a:r>
              <a:rPr b="0" lang="ru-RU" sz="2800" spc="-1" strike="noStrike">
                <a:solidFill>
                  <a:srgbClr val="465562"/>
                </a:solidFill>
                <a:latin typeface="Euphemia"/>
              </a:rPr>
              <a:t> — это длина пути, проходимого светом в вакууме за (1 / 299 792 458) секунды.</a:t>
            </a:r>
            <a:endParaRPr b="0" lang="en-US" sz="2800" spc="-1" strike="noStrike">
              <a:solidFill>
                <a:srgbClr val="465562"/>
              </a:solidFill>
              <a:latin typeface="Euphemia"/>
            </a:endParaRPr>
          </a:p>
          <a:p>
            <a:pPr marL="262080" indent="-261720">
              <a:lnSpc>
                <a:spcPct val="90000"/>
              </a:lnSpc>
              <a:spcBef>
                <a:spcPts val="1400"/>
              </a:spcBef>
              <a:tabLst>
                <a:tab algn="l" pos="0"/>
              </a:tabLst>
            </a:pPr>
            <a:r>
              <a:rPr b="1" lang="ru-RU" sz="2800" spc="-1" strike="noStrike">
                <a:solidFill>
                  <a:srgbClr val="465562"/>
                </a:solidFill>
                <a:latin typeface="Euphemia"/>
              </a:rPr>
              <a:t>Килограмм</a:t>
            </a:r>
            <a:r>
              <a:rPr b="0" lang="ru-RU" sz="2800" spc="-1" strike="noStrike">
                <a:solidFill>
                  <a:srgbClr val="465562"/>
                </a:solidFill>
                <a:latin typeface="Euphemia"/>
              </a:rPr>
              <a:t> есть единица массы, равная массе международного прототипа килограмма.</a:t>
            </a:r>
            <a:r>
              <a:rPr b="1" lang="ru-RU" sz="2800" spc="-1" strike="noStrike">
                <a:solidFill>
                  <a:srgbClr val="465562"/>
                </a:solidFill>
                <a:latin typeface="Euphemia"/>
              </a:rPr>
              <a:t> </a:t>
            </a:r>
            <a:endParaRPr b="0" lang="en-US" sz="2800" spc="-1" strike="noStrike">
              <a:solidFill>
                <a:srgbClr val="465562"/>
              </a:solidFill>
              <a:latin typeface="Euphemia"/>
            </a:endParaRPr>
          </a:p>
          <a:p>
            <a:pPr marL="262080" indent="-261720">
              <a:lnSpc>
                <a:spcPct val="90000"/>
              </a:lnSpc>
              <a:spcBef>
                <a:spcPts val="1400"/>
              </a:spcBef>
              <a:tabLst>
                <a:tab algn="l" pos="0"/>
              </a:tabLst>
            </a:pPr>
            <a:r>
              <a:rPr b="1" lang="ru-RU" sz="2800" spc="-1" strike="noStrike">
                <a:solidFill>
                  <a:srgbClr val="465562"/>
                </a:solidFill>
                <a:latin typeface="Euphemia"/>
              </a:rPr>
              <a:t>Кельвин</a:t>
            </a:r>
            <a:r>
              <a:rPr b="0" lang="ru-RU" sz="2800" spc="-1" strike="noStrike">
                <a:solidFill>
                  <a:srgbClr val="465562"/>
                </a:solidFill>
                <a:latin typeface="Euphemia"/>
              </a:rPr>
              <a:t> есть единица термодинамической температуры, равная 1/273,16 части термодинамической температуры тройной точки воды.</a:t>
            </a:r>
            <a:endParaRPr b="0" lang="en-US" sz="2800" spc="-1" strike="noStrike">
              <a:solidFill>
                <a:srgbClr val="465562"/>
              </a:solidFill>
              <a:latin typeface="Euphemia"/>
            </a:endParaRPr>
          </a:p>
          <a:p>
            <a:pPr marL="262080" indent="-261720">
              <a:lnSpc>
                <a:spcPct val="90000"/>
              </a:lnSpc>
              <a:spcBef>
                <a:spcPts val="1400"/>
              </a:spcBef>
              <a:tabLst>
                <a:tab algn="l" pos="0"/>
              </a:tabLst>
            </a:pPr>
            <a:r>
              <a:rPr b="1" lang="ru-RU" sz="2800" spc="-1" strike="noStrike">
                <a:solidFill>
                  <a:srgbClr val="465562"/>
                </a:solidFill>
                <a:latin typeface="Euphemia"/>
              </a:rPr>
              <a:t>Моль</a:t>
            </a:r>
            <a:r>
              <a:rPr b="0" lang="ru-RU" sz="2800" spc="-1" strike="noStrike">
                <a:solidFill>
                  <a:srgbClr val="465562"/>
                </a:solidFill>
                <a:latin typeface="Euphemia"/>
              </a:rPr>
              <a:t> есть количество вещества системы, содержащей столько же структурных элементов, сколько содержится атомов в углероде-12 массой 0,012 кг. </a:t>
            </a:r>
            <a:endParaRPr b="0" lang="en-US" sz="2800" spc="-1" strike="noStrike">
              <a:solidFill>
                <a:srgbClr val="465562"/>
              </a:solidFill>
              <a:latin typeface="Euphemia"/>
            </a:endParaRPr>
          </a:p>
          <a:p>
            <a:pPr marL="262080" indent="-261720">
              <a:lnSpc>
                <a:spcPct val="90000"/>
              </a:lnSpc>
              <a:spcBef>
                <a:spcPts val="1400"/>
              </a:spcBef>
              <a:tabLst>
                <a:tab algn="l" pos="0"/>
              </a:tabLst>
            </a:pPr>
            <a:endParaRPr b="0" lang="en-US" sz="2800" spc="-1" strike="noStrike">
              <a:solidFill>
                <a:srgbClr val="465562"/>
              </a:solidFill>
              <a:latin typeface="Euphemia"/>
            </a:endParaRPr>
          </a:p>
          <a:p>
            <a:pPr marL="262080" indent="-261720">
              <a:lnSpc>
                <a:spcPct val="90000"/>
              </a:lnSpc>
              <a:spcBef>
                <a:spcPts val="1400"/>
              </a:spcBef>
              <a:tabLst>
                <a:tab algn="l" pos="0"/>
              </a:tabLst>
            </a:pPr>
            <a:endParaRPr b="0" lang="en-US" sz="2800" spc="-1" strike="noStrike">
              <a:solidFill>
                <a:srgbClr val="465562"/>
              </a:solidFill>
              <a:latin typeface="Euphemia"/>
            </a:endParaRPr>
          </a:p>
        </p:txBody>
      </p:sp>
      <p:graphicFrame>
        <p:nvGraphicFramePr>
          <p:cNvPr id="203" name="Table 3"/>
          <p:cNvGraphicFramePr/>
          <p:nvPr/>
        </p:nvGraphicFramePr>
        <p:xfrm>
          <a:off x="1450800" y="1189800"/>
          <a:ext cx="10286640" cy="4466520"/>
        </p:xfrm>
        <a:graphic>
          <a:graphicData uri="http://schemas.openxmlformats.org/drawingml/2006/table">
            <a:tbl>
              <a:tblPr/>
              <a:tblGrid>
                <a:gridCol w="4429080"/>
                <a:gridCol w="1357200"/>
                <a:gridCol w="2214360"/>
                <a:gridCol w="2286000"/>
              </a:tblGrid>
              <a:tr h="795960">
                <a:tc>
                  <a:txBody>
                    <a:bodyPr anchor="ctr">
                      <a:noAutofit/>
                    </a:bodyPr>
                    <a:p>
                      <a:pPr algn="ctr">
                        <a:lnSpc>
                          <a:spcPct val="100000"/>
                        </a:lnSpc>
                      </a:pPr>
                      <a:r>
                        <a:rPr b="1" lang="ru-RU" sz="1800" spc="-1" strike="noStrike">
                          <a:solidFill>
                            <a:srgbClr val="ffffff"/>
                          </a:solidFill>
                          <a:latin typeface="Euphemia"/>
                        </a:rPr>
                        <a:t>Основа</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baab7"/>
                    </a:solidFill>
                  </a:tcPr>
                </a:tc>
                <a:tc>
                  <a:txBody>
                    <a:bodyPr anchor="ctr">
                      <a:noAutofit/>
                    </a:bodyPr>
                    <a:p>
                      <a:pPr algn="ctr">
                        <a:lnSpc>
                          <a:spcPct val="100000"/>
                        </a:lnSpc>
                      </a:pPr>
                      <a:r>
                        <a:rPr b="1" lang="ru-RU" sz="1800" spc="-1" strike="noStrike">
                          <a:solidFill>
                            <a:srgbClr val="ffffff"/>
                          </a:solidFill>
                          <a:latin typeface="Euphemia"/>
                        </a:rPr>
                        <a:t>Дата</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baab7"/>
                    </a:solidFill>
                  </a:tcPr>
                </a:tc>
                <a:tc>
                  <a:txBody>
                    <a:bodyPr anchor="ctr">
                      <a:noAutofit/>
                    </a:bodyPr>
                    <a:p>
                      <a:pPr algn="ctr">
                        <a:lnSpc>
                          <a:spcPct val="100000"/>
                        </a:lnSpc>
                      </a:pPr>
                      <a:r>
                        <a:rPr b="1" lang="ru-RU" sz="1600" spc="-1" strike="noStrike">
                          <a:solidFill>
                            <a:srgbClr val="ffffff"/>
                          </a:solidFill>
                          <a:latin typeface="Euphemia"/>
                        </a:rPr>
                        <a:t>Абсолютная</a:t>
                      </a:r>
                      <a:br/>
                      <a:r>
                        <a:rPr b="1" lang="ru-RU" sz="1600" spc="-1" strike="noStrike">
                          <a:solidFill>
                            <a:srgbClr val="ffffff"/>
                          </a:solidFill>
                          <a:latin typeface="Euphemia"/>
                        </a:rPr>
                        <a:t>неопределённость</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baab7"/>
                    </a:solidFill>
                  </a:tcPr>
                </a:tc>
                <a:tc>
                  <a:txBody>
                    <a:bodyPr anchor="ctr">
                      <a:noAutofit/>
                    </a:bodyPr>
                    <a:p>
                      <a:pPr algn="ctr">
                        <a:lnSpc>
                          <a:spcPct val="100000"/>
                        </a:lnSpc>
                      </a:pPr>
                      <a:r>
                        <a:rPr b="1" lang="ru-RU" sz="1600" spc="-1" strike="noStrike">
                          <a:solidFill>
                            <a:srgbClr val="ffffff"/>
                          </a:solidFill>
                          <a:latin typeface="Euphemia"/>
                        </a:rPr>
                        <a:t>Относительная</a:t>
                      </a:r>
                      <a:br/>
                      <a:r>
                        <a:rPr b="1" lang="ru-RU" sz="1600" spc="-1" strike="noStrike">
                          <a:solidFill>
                            <a:srgbClr val="ffffff"/>
                          </a:solidFill>
                          <a:latin typeface="Euphemia"/>
                        </a:rPr>
                        <a:t>неопределённость</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9baab7"/>
                    </a:solidFill>
                  </a:tcPr>
                </a:tc>
              </a:tr>
              <a:tr h="921600">
                <a:tc>
                  <a:txBody>
                    <a:bodyPr anchor="ctr">
                      <a:noAutofit/>
                    </a:bodyPr>
                    <a:p>
                      <a:pPr>
                        <a:lnSpc>
                          <a:spcPct val="100000"/>
                        </a:lnSpc>
                      </a:pPr>
                      <a:r>
                        <a:rPr b="0" lang="ru-RU" sz="1800" spc="-1" strike="noStrike" baseline="30000">
                          <a:solidFill>
                            <a:srgbClr val="465562"/>
                          </a:solidFill>
                          <a:latin typeface="Euphemia"/>
                        </a:rPr>
                        <a:t>1</a:t>
                      </a:r>
                      <a:r>
                        <a:rPr b="0" lang="ru-RU" sz="1800" spc="-1" strike="noStrike">
                          <a:solidFill>
                            <a:srgbClr val="465562"/>
                          </a:solidFill>
                          <a:latin typeface="Euphemia"/>
                        </a:rPr>
                        <a:t>⁄</a:t>
                      </a:r>
                      <a:r>
                        <a:rPr b="0" lang="ru-RU" sz="1800" spc="-1" strike="noStrike" baseline="-25000">
                          <a:solidFill>
                            <a:srgbClr val="465562"/>
                          </a:solidFill>
                          <a:latin typeface="Euphemia"/>
                        </a:rPr>
                        <a:t>40 000 000</a:t>
                      </a:r>
                      <a:r>
                        <a:rPr b="0" lang="ru-RU" sz="1800" spc="-1" strike="noStrike">
                          <a:solidFill>
                            <a:srgbClr val="465562"/>
                          </a:solidFill>
                          <a:latin typeface="Euphemia"/>
                        </a:rPr>
                        <a:t> часть Парижского меридиана, измеренная Деламбром и Мешеном</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en-US" sz="1800" spc="-1" strike="noStrike">
                          <a:solidFill>
                            <a:srgbClr val="465562"/>
                          </a:solidFill>
                          <a:latin typeface="Euphemia"/>
                        </a:rPr>
                        <a:t>1795</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ru-RU" sz="1800" spc="-1" strike="noStrike">
                          <a:solidFill>
                            <a:srgbClr val="465562"/>
                          </a:solidFill>
                          <a:latin typeface="Euphemia"/>
                        </a:rPr>
                        <a:t>0.5-0.1 мм</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en-US" sz="1800" spc="-1" strike="noStrike">
                          <a:solidFill>
                            <a:srgbClr val="465562"/>
                          </a:solidFill>
                          <a:latin typeface="Euphemia"/>
                        </a:rPr>
                        <a:t>10</a:t>
                      </a:r>
                      <a:r>
                        <a:rPr b="0" lang="en-US" sz="1800" spc="-1" strike="noStrike" baseline="30000">
                          <a:solidFill>
                            <a:srgbClr val="465562"/>
                          </a:solidFill>
                          <a:latin typeface="Euphemia"/>
                        </a:rPr>
                        <a:t>−4</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r>
              <a:tr h="622440">
                <a:tc>
                  <a:txBody>
                    <a:bodyPr anchor="ctr">
                      <a:noAutofit/>
                    </a:bodyPr>
                    <a:p>
                      <a:pPr>
                        <a:lnSpc>
                          <a:spcPct val="100000"/>
                        </a:lnSpc>
                      </a:pPr>
                      <a:r>
                        <a:rPr b="0" lang="ru-RU" sz="1800" spc="-1" strike="noStrike">
                          <a:solidFill>
                            <a:srgbClr val="465562"/>
                          </a:solidFill>
                          <a:latin typeface="Euphemia"/>
                        </a:rPr>
                        <a:t>Первый эталон </a:t>
                      </a:r>
                      <a:r>
                        <a:rPr b="0" i="1" lang="ru-RU" sz="1800" spc="-1" strike="noStrike">
                          <a:solidFill>
                            <a:srgbClr val="465562"/>
                          </a:solidFill>
                          <a:latin typeface="Euphemia"/>
                        </a:rPr>
                        <a:t>Metre des Archives</a:t>
                      </a:r>
                      <a:r>
                        <a:rPr b="0" lang="ru-RU" sz="1800" spc="-1" strike="noStrike">
                          <a:solidFill>
                            <a:srgbClr val="465562"/>
                          </a:solidFill>
                          <a:latin typeface="Euphemia"/>
                        </a:rPr>
                        <a:t> из платины</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en-US" sz="1800" spc="-1" strike="noStrike">
                          <a:solidFill>
                            <a:srgbClr val="465562"/>
                          </a:solidFill>
                          <a:latin typeface="Euphemia"/>
                        </a:rPr>
                        <a:t>1799</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ru-RU" sz="1800" spc="-1" strike="noStrike">
                          <a:solidFill>
                            <a:srgbClr val="465562"/>
                          </a:solidFill>
                          <a:latin typeface="Euphemia"/>
                        </a:rPr>
                        <a:t>0.05-0.01 мм</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en-US" sz="1800" spc="-1" strike="noStrike">
                          <a:solidFill>
                            <a:srgbClr val="465562"/>
                          </a:solidFill>
                          <a:latin typeface="Euphemia"/>
                        </a:rPr>
                        <a:t>10</a:t>
                      </a:r>
                      <a:r>
                        <a:rPr b="0" lang="en-US" sz="1800" spc="-1" strike="noStrike" baseline="30000">
                          <a:solidFill>
                            <a:srgbClr val="465562"/>
                          </a:solidFill>
                          <a:latin typeface="Euphemia"/>
                        </a:rPr>
                        <a:t>−5</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r>
              <a:tr h="622440">
                <a:tc>
                  <a:txBody>
                    <a:bodyPr anchor="ctr">
                      <a:noAutofit/>
                    </a:bodyPr>
                    <a:p>
                      <a:pPr>
                        <a:lnSpc>
                          <a:spcPct val="100000"/>
                        </a:lnSpc>
                      </a:pPr>
                      <a:r>
                        <a:rPr b="0" lang="ru-RU" sz="1800" spc="-1" strike="noStrike">
                          <a:solidFill>
                            <a:srgbClr val="465562"/>
                          </a:solidFill>
                          <a:latin typeface="Euphemia"/>
                        </a:rPr>
                        <a:t>Платино-иридиевый профиль при температуре таяния</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en-US" sz="1800" spc="-1" strike="noStrike">
                          <a:solidFill>
                            <a:srgbClr val="465562"/>
                          </a:solidFill>
                          <a:latin typeface="Euphemia"/>
                        </a:rPr>
                        <a:t>1889</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ru-RU" sz="1800" spc="-1" strike="noStrike">
                          <a:solidFill>
                            <a:srgbClr val="465562"/>
                          </a:solidFill>
                          <a:latin typeface="Euphemia"/>
                        </a:rPr>
                        <a:t>0.2-0.1 мкм</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en-US" sz="1800" spc="-1" strike="noStrike">
                          <a:solidFill>
                            <a:srgbClr val="465562"/>
                          </a:solidFill>
                          <a:latin typeface="Euphemia"/>
                        </a:rPr>
                        <a:t>10</a:t>
                      </a:r>
                      <a:r>
                        <a:rPr b="0" lang="en-US" sz="1800" spc="-1" strike="noStrike" baseline="30000">
                          <a:solidFill>
                            <a:srgbClr val="465562"/>
                          </a:solidFill>
                          <a:latin typeface="Euphemia"/>
                        </a:rPr>
                        <a:t>−7</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r>
              <a:tr h="1153080">
                <a:tc>
                  <a:txBody>
                    <a:bodyPr anchor="ctr">
                      <a:noAutofit/>
                    </a:bodyPr>
                    <a:p>
                      <a:pPr>
                        <a:lnSpc>
                          <a:spcPct val="100000"/>
                        </a:lnSpc>
                      </a:pPr>
                      <a:r>
                        <a:rPr b="0" lang="ru-RU" sz="1800" spc="-1" strike="noStrike">
                          <a:solidFill>
                            <a:srgbClr val="465562"/>
                          </a:solidFill>
                          <a:latin typeface="Euphemia"/>
                        </a:rPr>
                        <a:t>Платино-иридиевый профиль при температуре таяния льда и атмосферном давлении, поддерживаемый двумя роликами</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en-US" sz="1800" spc="-1" strike="noStrike">
                          <a:solidFill>
                            <a:srgbClr val="465562"/>
                          </a:solidFill>
                          <a:latin typeface="Euphemia"/>
                        </a:rPr>
                        <a:t>1927</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ru-RU" sz="1800" spc="-1" strike="noStrike">
                          <a:solidFill>
                            <a:srgbClr val="465562"/>
                          </a:solidFill>
                          <a:latin typeface="Euphemia"/>
                        </a:rPr>
                        <a:t>неизв.</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ru-RU" sz="1800" spc="-1" strike="noStrike">
                          <a:solidFill>
                            <a:srgbClr val="465562"/>
                          </a:solidFill>
                          <a:latin typeface="Euphemia"/>
                        </a:rPr>
                        <a:t>неизв.</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r>
              <a:tr h="1157400">
                <a:tc>
                  <a:txBody>
                    <a:bodyPr anchor="ctr">
                      <a:noAutofit/>
                    </a:bodyPr>
                    <a:p>
                      <a:pPr>
                        <a:lnSpc>
                          <a:spcPct val="100000"/>
                        </a:lnSpc>
                      </a:pPr>
                      <a:r>
                        <a:rPr b="0" lang="ru-RU" sz="1800" spc="-1" strike="noStrike">
                          <a:solidFill>
                            <a:srgbClr val="465562"/>
                          </a:solidFill>
                          <a:latin typeface="Euphemia"/>
                        </a:rPr>
                        <a:t>1 650 763,73 длин волн оранжевой линии (6056 </a:t>
                      </a:r>
                      <a:r>
                        <a:rPr b="0" lang="en-US" sz="1800" spc="-1" strike="noStrike">
                          <a:solidFill>
                            <a:srgbClr val="465562"/>
                          </a:solidFill>
                          <a:latin typeface="Calibri"/>
                        </a:rPr>
                        <a:t>Å</a:t>
                      </a:r>
                      <a:r>
                        <a:rPr b="0" lang="ru-RU" sz="1800" spc="-1" strike="noStrike">
                          <a:solidFill>
                            <a:srgbClr val="465562"/>
                          </a:solidFill>
                          <a:latin typeface="Euphemia"/>
                        </a:rPr>
                        <a:t>) спектра, излучаемого изотопом криптона </a:t>
                      </a:r>
                      <a:r>
                        <a:rPr b="0" lang="ru-RU" sz="1800" spc="-1" strike="noStrike" baseline="30000">
                          <a:solidFill>
                            <a:srgbClr val="465562"/>
                          </a:solidFill>
                          <a:latin typeface="Euphemia"/>
                        </a:rPr>
                        <a:t>86</a:t>
                      </a:r>
                      <a:r>
                        <a:rPr b="0" lang="en-US" sz="1800" spc="-1" strike="noStrike">
                          <a:solidFill>
                            <a:srgbClr val="465562"/>
                          </a:solidFill>
                          <a:latin typeface="Euphemia"/>
                        </a:rPr>
                        <a:t>Kr</a:t>
                      </a:r>
                      <a:r>
                        <a:rPr b="0" lang="ru-RU" sz="1800" spc="-1" strike="noStrike">
                          <a:solidFill>
                            <a:srgbClr val="465562"/>
                          </a:solidFill>
                          <a:latin typeface="Euphemia"/>
                        </a:rPr>
                        <a:t> в вакууме</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en-US" sz="1800" spc="-1" strike="noStrike">
                          <a:solidFill>
                            <a:srgbClr val="465562"/>
                          </a:solidFill>
                          <a:latin typeface="Euphemia"/>
                        </a:rPr>
                        <a:t>1960</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ru-RU" sz="1800" spc="-1" strike="noStrike">
                          <a:solidFill>
                            <a:srgbClr val="465562"/>
                          </a:solidFill>
                          <a:latin typeface="Euphemia"/>
                        </a:rPr>
                        <a:t>4 нм</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c>
                  <a:txBody>
                    <a:bodyPr anchor="ctr">
                      <a:noAutofit/>
                    </a:bodyPr>
                    <a:p>
                      <a:pPr>
                        <a:lnSpc>
                          <a:spcPct val="100000"/>
                        </a:lnSpc>
                      </a:pPr>
                      <a:r>
                        <a:rPr b="0" lang="en-US" sz="1800" spc="-1" strike="noStrike">
                          <a:solidFill>
                            <a:srgbClr val="465562"/>
                          </a:solidFill>
                          <a:latin typeface="Euphemia"/>
                        </a:rPr>
                        <a:t>4·10</a:t>
                      </a:r>
                      <a:r>
                        <a:rPr b="0" lang="en-US" sz="1800" spc="-1" strike="noStrike" baseline="30000">
                          <a:solidFill>
                            <a:srgbClr val="465562"/>
                          </a:solidFill>
                          <a:latin typeface="Euphemia"/>
                        </a:rPr>
                        <a:t>−9</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ee1e5"/>
                    </a:solidFill>
                  </a:tcPr>
                </a:tc>
              </a:tr>
              <a:tr h="887760">
                <a:tc>
                  <a:txBody>
                    <a:bodyPr anchor="ctr">
                      <a:noAutofit/>
                    </a:bodyPr>
                    <a:p>
                      <a:pPr>
                        <a:lnSpc>
                          <a:spcPct val="100000"/>
                        </a:lnSpc>
                      </a:pPr>
                      <a:r>
                        <a:rPr b="0" lang="ru-RU" sz="1800" spc="-1" strike="noStrike">
                          <a:solidFill>
                            <a:srgbClr val="465562"/>
                          </a:solidFill>
                          <a:latin typeface="Euphemia"/>
                        </a:rPr>
                        <a:t>Длина пути, проходимого светом в вакууме за (1 / 299 792 458) секунды</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en-US" sz="1800" spc="-1" strike="noStrike">
                          <a:solidFill>
                            <a:srgbClr val="465562"/>
                          </a:solidFill>
                          <a:latin typeface="Euphemia"/>
                        </a:rPr>
                        <a:t>1983</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ru-RU" sz="1800" spc="-1" strike="noStrike">
                          <a:solidFill>
                            <a:srgbClr val="465562"/>
                          </a:solidFill>
                          <a:latin typeface="Euphemia"/>
                        </a:rPr>
                        <a:t>0.1 нм</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c>
                  <a:txBody>
                    <a:bodyPr anchor="ctr">
                      <a:noAutofit/>
                    </a:bodyPr>
                    <a:p>
                      <a:pPr>
                        <a:lnSpc>
                          <a:spcPct val="100000"/>
                        </a:lnSpc>
                      </a:pPr>
                      <a:r>
                        <a:rPr b="0" lang="en-US" sz="1800" spc="-1" strike="noStrike">
                          <a:solidFill>
                            <a:srgbClr val="465562"/>
                          </a:solidFill>
                          <a:latin typeface="Euphemia"/>
                        </a:rPr>
                        <a:t>10</a:t>
                      </a:r>
                      <a:r>
                        <a:rPr b="0" lang="en-US" sz="1800" spc="-1" strike="noStrike" baseline="30000">
                          <a:solidFill>
                            <a:srgbClr val="465562"/>
                          </a:solidFill>
                          <a:latin typeface="Euphemia"/>
                        </a:rPr>
                        <a:t>−10</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1f2"/>
                    </a:solidFill>
                  </a:tcPr>
                </a:tc>
              </a:tr>
            </a:tbl>
          </a:graphicData>
        </a:graphic>
      </p:graphicFrame>
      <p:pic>
        <p:nvPicPr>
          <p:cNvPr id="204" name="Picture 5" descr="Platinum-Iridium_meter_bar.jpg"/>
          <p:cNvPicPr/>
          <p:nvPr/>
        </p:nvPicPr>
        <p:blipFill>
          <a:blip r:embed="rId1"/>
          <a:stretch/>
        </p:blipFill>
        <p:spPr>
          <a:xfrm>
            <a:off x="9523440" y="3786120"/>
            <a:ext cx="1795680" cy="11797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Квантовая метрология</a:t>
            </a:r>
            <a:endParaRPr b="0" lang="en-US" sz="3600" spc="-1" strike="noStrike">
              <a:solidFill>
                <a:srgbClr val="465562"/>
              </a:solidFill>
              <a:latin typeface="Euphemia"/>
            </a:endParaRPr>
          </a:p>
        </p:txBody>
      </p:sp>
      <p:sp>
        <p:nvSpPr>
          <p:cNvPr id="162" name="TextShape 2"/>
          <p:cNvSpPr txBox="1"/>
          <p:nvPr/>
        </p:nvSpPr>
        <p:spPr>
          <a:xfrm>
            <a:off x="1593360" y="1600200"/>
            <a:ext cx="9782280" cy="4571640"/>
          </a:xfrm>
          <a:prstGeom prst="rect">
            <a:avLst/>
          </a:prstGeom>
          <a:noFill/>
          <a:ln>
            <a:noFill/>
          </a:ln>
        </p:spPr>
        <p:txBody>
          <a:bodyPr>
            <a:normAutofit fontScale="84000"/>
          </a:bodyPr>
          <a:p>
            <a:pPr marL="246960" indent="-246600" algn="just">
              <a:lnSpc>
                <a:spcPct val="90000"/>
              </a:lnSpc>
              <a:spcBef>
                <a:spcPts val="1400"/>
              </a:spcBef>
              <a:tabLst>
                <a:tab algn="l" pos="0"/>
              </a:tabLst>
            </a:pPr>
            <a:r>
              <a:rPr b="1" lang="ru-RU" sz="2800" spc="-1" strike="noStrike">
                <a:solidFill>
                  <a:srgbClr val="465562"/>
                </a:solidFill>
                <a:latin typeface="Euphemia"/>
              </a:rPr>
              <a:t>Квантовая метрология - </a:t>
            </a:r>
            <a:r>
              <a:rPr b="0" lang="ru-RU" sz="2800" spc="-1" strike="noStrike">
                <a:solidFill>
                  <a:srgbClr val="465562"/>
                </a:solidFill>
                <a:latin typeface="Euphemia"/>
              </a:rPr>
              <a:t>изучает процесс измерений, базирующихся на квантовых явлениях.</a:t>
            </a:r>
            <a:endParaRPr b="0" lang="en-US" sz="2800" spc="-1" strike="noStrike">
              <a:solidFill>
                <a:srgbClr val="465562"/>
              </a:solidFill>
              <a:latin typeface="Euphemia"/>
            </a:endParaRPr>
          </a:p>
          <a:p>
            <a:pPr marL="246960" indent="-246600" algn="just">
              <a:lnSpc>
                <a:spcPct val="90000"/>
              </a:lnSpc>
              <a:spcBef>
                <a:spcPts val="1400"/>
              </a:spcBef>
              <a:tabLst>
                <a:tab algn="l" pos="0"/>
              </a:tabLst>
            </a:pPr>
            <a:r>
              <a:rPr b="0" lang="ru-RU" sz="2800" spc="-1" strike="noStrike">
                <a:solidFill>
                  <a:srgbClr val="465562"/>
                </a:solidFill>
                <a:latin typeface="Euphemia"/>
              </a:rPr>
              <a:t>Основная проблема проблема </a:t>
            </a:r>
            <a:r>
              <a:rPr b="0" i="1" lang="ru-RU" sz="2800" spc="-1" strike="noStrike">
                <a:solidFill>
                  <a:srgbClr val="465562"/>
                </a:solidFill>
                <a:latin typeface="Euphemia"/>
              </a:rPr>
              <a:t>Квантовой метрологии</a:t>
            </a:r>
            <a:r>
              <a:rPr b="0" lang="ru-RU" sz="2800" spc="-1" strike="noStrike">
                <a:solidFill>
                  <a:srgbClr val="465562"/>
                </a:solidFill>
                <a:latin typeface="Euphemia"/>
              </a:rPr>
              <a:t> - установление так называемой естественной системы единиц физических величин на основе фундаментальных констант.</a:t>
            </a:r>
            <a:endParaRPr b="0" lang="en-US" sz="2800" spc="-1" strike="noStrike">
              <a:solidFill>
                <a:srgbClr val="465562"/>
              </a:solidFill>
              <a:latin typeface="Euphemia"/>
            </a:endParaRPr>
          </a:p>
          <a:p>
            <a:pPr marL="246960" indent="-246600" algn="just">
              <a:lnSpc>
                <a:spcPct val="90000"/>
              </a:lnSpc>
              <a:spcBef>
                <a:spcPts val="1400"/>
              </a:spcBef>
              <a:tabLst>
                <a:tab algn="l" pos="0"/>
              </a:tabLst>
            </a:pPr>
            <a:r>
              <a:rPr b="0" lang="ru-RU" sz="2800" spc="-1" strike="noStrike">
                <a:solidFill>
                  <a:srgbClr val="465562"/>
                </a:solidFill>
                <a:latin typeface="Euphemia"/>
              </a:rPr>
              <a:t>Одна из её задач – выявление и изучение погрешностей, вызываемых ограничениями квантового характера.</a:t>
            </a:r>
            <a:endParaRPr b="0" lang="en-US" sz="2800" spc="-1" strike="noStrike">
              <a:solidFill>
                <a:srgbClr val="465562"/>
              </a:solidFill>
              <a:latin typeface="Euphemia"/>
            </a:endParaRPr>
          </a:p>
          <a:p>
            <a:pPr marL="246960" indent="-246600" algn="just">
              <a:lnSpc>
                <a:spcPct val="90000"/>
              </a:lnSpc>
              <a:spcBef>
                <a:spcPts val="1400"/>
              </a:spcBef>
              <a:tabLst>
                <a:tab algn="l" pos="0"/>
              </a:tabLst>
            </a:pPr>
            <a:r>
              <a:rPr b="0" lang="ru-RU" sz="2800" spc="-1" strike="noStrike">
                <a:solidFill>
                  <a:srgbClr val="465562"/>
                </a:solidFill>
                <a:latin typeface="Euphemia"/>
              </a:rPr>
              <a:t>Квантовая метрология базируется на результатах квантовой физики.</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a:t>
            </a:r>
            <a:r>
              <a:rPr b="0" lang="ru-RU" sz="3600" spc="-1" strike="noStrike">
                <a:solidFill>
                  <a:srgbClr val="344049"/>
                </a:solidFill>
                <a:latin typeface="Euphemia"/>
              </a:rPr>
              <a:t>эталон длины</a:t>
            </a:r>
            <a:endParaRPr b="0" lang="en-US" sz="3600" spc="-1" strike="noStrike">
              <a:solidFill>
                <a:srgbClr val="465562"/>
              </a:solidFill>
              <a:latin typeface="Euphemia"/>
            </a:endParaRPr>
          </a:p>
        </p:txBody>
      </p:sp>
      <p:sp>
        <p:nvSpPr>
          <p:cNvPr id="206" name="TextShape 2"/>
          <p:cNvSpPr txBox="1"/>
          <p:nvPr/>
        </p:nvSpPr>
        <p:spPr>
          <a:xfrm>
            <a:off x="1593360" y="1600200"/>
            <a:ext cx="9782280" cy="4571640"/>
          </a:xfrm>
          <a:prstGeom prst="rect">
            <a:avLst/>
          </a:prstGeom>
          <a:noFill/>
          <a:ln>
            <a:noFill/>
          </a:ln>
        </p:spPr>
        <p:txBody>
          <a:bodyPr>
            <a:normAutofit fontScale="54000"/>
          </a:bodyPr>
          <a:p>
            <a:pPr algn="just">
              <a:lnSpc>
                <a:spcPct val="90000"/>
              </a:lnSpc>
              <a:spcBef>
                <a:spcPts val="1400"/>
              </a:spcBef>
              <a:tabLst>
                <a:tab algn="l" pos="0"/>
              </a:tabLst>
            </a:pPr>
            <a:r>
              <a:rPr b="0" lang="ru-RU" sz="2800" spc="-1" strike="noStrike">
                <a:solidFill>
                  <a:srgbClr val="465562"/>
                </a:solidFill>
                <a:latin typeface="Euphemia"/>
              </a:rPr>
              <a:t>В начале 1970-х годов в США, Англии и СССР были </a:t>
            </a:r>
            <a:r>
              <a:rPr b="0" lang="ru-RU" sz="2800" spc="-1" strike="noStrike">
                <a:solidFill>
                  <a:srgbClr val="465562"/>
                </a:solidFill>
                <a:latin typeface="Euphemia"/>
              </a:rPr>
              <a:t>выполнены эксперименты по уточнению скорости </a:t>
            </a:r>
            <a:r>
              <a:rPr b="0" lang="ru-RU" sz="2800" spc="-1" strike="noStrike">
                <a:solidFill>
                  <a:srgbClr val="465562"/>
                </a:solidFill>
                <a:latin typeface="Euphemia"/>
              </a:rPr>
              <a:t>света в вакууме </a:t>
            </a:r>
            <a:r>
              <a:rPr b="0" i="1" lang="ru-RU" sz="2800" spc="-1" strike="noStrike">
                <a:solidFill>
                  <a:srgbClr val="465562"/>
                </a:solidFill>
                <a:latin typeface="Euphemia"/>
              </a:rPr>
              <a:t>с</a:t>
            </a:r>
            <a:r>
              <a:rPr b="0" lang="ru-RU" sz="2800" spc="-1" strike="noStrike">
                <a:solidFill>
                  <a:srgbClr val="465562"/>
                </a:solidFill>
                <a:latin typeface="Euphemia"/>
              </a:rPr>
              <a:t>, основанные на независимом </a:t>
            </a:r>
            <a:r>
              <a:rPr b="0" lang="ru-RU" sz="2800" spc="-1" strike="noStrike">
                <a:solidFill>
                  <a:srgbClr val="465562"/>
                </a:solidFill>
                <a:latin typeface="Euphemia"/>
              </a:rPr>
              <a:t>измерении частоты </a:t>
            </a:r>
            <a:r>
              <a:rPr b="0" i="1" lang="ru-RU" sz="2800" spc="-1" strike="noStrike">
                <a:solidFill>
                  <a:srgbClr val="465562"/>
                </a:solidFill>
                <a:latin typeface="Euphemia"/>
              </a:rPr>
              <a:t>ν</a:t>
            </a:r>
            <a:r>
              <a:rPr b="0" lang="ru-RU" sz="2800" spc="-1" strike="noStrike">
                <a:solidFill>
                  <a:srgbClr val="465562"/>
                </a:solidFill>
                <a:latin typeface="Euphemia"/>
              </a:rPr>
              <a:t> и длины </a:t>
            </a:r>
            <a:r>
              <a:rPr b="0" lang="ru-RU" sz="2800" spc="-1" strike="noStrike">
                <a:solidFill>
                  <a:srgbClr val="465562"/>
                </a:solidFill>
                <a:latin typeface="Euphemia"/>
              </a:rPr>
              <a:t>волны </a:t>
            </a:r>
            <a:r>
              <a:rPr b="0" i="1" lang="ru-RU" sz="2800" spc="-1" strike="noStrike">
                <a:solidFill>
                  <a:srgbClr val="465562"/>
                </a:solidFill>
                <a:latin typeface="Euphemia"/>
              </a:rPr>
              <a:t>λ</a:t>
            </a:r>
            <a:r>
              <a:rPr b="0" lang="ru-RU" sz="2800" spc="-1" strike="noStrike">
                <a:solidFill>
                  <a:srgbClr val="465562"/>
                </a:solidFill>
                <a:latin typeface="Euphemia"/>
              </a:rPr>
              <a:t> высокостабильного лазера </a:t>
            </a:r>
            <a:r>
              <a:rPr b="0" lang="ru-RU" sz="2800" spc="-1" strike="noStrike">
                <a:solidFill>
                  <a:srgbClr val="465562"/>
                </a:solidFill>
                <a:latin typeface="Euphemia"/>
              </a:rPr>
              <a:t>(произведение </a:t>
            </a:r>
            <a:r>
              <a:rPr b="0" i="1" lang="ru-RU" sz="2800" spc="-1" strike="noStrike">
                <a:solidFill>
                  <a:srgbClr val="465562"/>
                </a:solidFill>
                <a:latin typeface="Euphemia"/>
              </a:rPr>
              <a:t>νλ</a:t>
            </a:r>
            <a:r>
              <a:rPr b="0" lang="ru-RU" sz="2800" spc="-1" strike="noStrike">
                <a:solidFill>
                  <a:srgbClr val="465562"/>
                </a:solidFill>
                <a:latin typeface="Euphemia"/>
              </a:rPr>
              <a:t> равно </a:t>
            </a:r>
            <a:r>
              <a:rPr b="0" i="1" lang="ru-RU" sz="2800" spc="-1" strike="noStrike">
                <a:solidFill>
                  <a:srgbClr val="465562"/>
                </a:solidFill>
                <a:latin typeface="Euphemia"/>
              </a:rPr>
              <a:t>с</a:t>
            </a:r>
            <a:r>
              <a:rPr b="0" lang="ru-RU" sz="2800" spc="-1" strike="noStrike">
                <a:solidFill>
                  <a:srgbClr val="465562"/>
                </a:solidFill>
                <a:latin typeface="Euphemia"/>
              </a:rPr>
              <a:t>). Обработка </a:t>
            </a:r>
            <a:r>
              <a:rPr b="0" lang="ru-RU" sz="2800" spc="-1" strike="noStrike">
                <a:solidFill>
                  <a:srgbClr val="465562"/>
                </a:solidFill>
                <a:latin typeface="Euphemia"/>
              </a:rPr>
              <a:t>результатов этих экспериментов дала </a:t>
            </a:r>
            <a:r>
              <a:rPr b="0" lang="ru-RU" sz="2800" spc="-1" strike="noStrike">
                <a:solidFill>
                  <a:srgbClr val="465562"/>
                </a:solidFill>
                <a:latin typeface="Euphemia"/>
              </a:rPr>
              <a:t>значение </a:t>
            </a:r>
            <a:r>
              <a:rPr b="0" i="1" lang="ru-RU" sz="2800" spc="-1" strike="noStrike">
                <a:solidFill>
                  <a:srgbClr val="465562"/>
                </a:solidFill>
                <a:latin typeface="Euphemia"/>
              </a:rPr>
              <a:t>с</a:t>
            </a:r>
            <a:r>
              <a:rPr b="0" lang="ru-RU" sz="2800" spc="-1" strike="noStrike">
                <a:solidFill>
                  <a:srgbClr val="465562"/>
                </a:solidFill>
                <a:latin typeface="Euphemia"/>
              </a:rPr>
              <a:t> = 299 792 458 ± 1,2 м/с с </a:t>
            </a:r>
            <a:r>
              <a:rPr b="0" lang="ru-RU" sz="2800" spc="-1" strike="noStrike">
                <a:solidFill>
                  <a:srgbClr val="465562"/>
                </a:solidFill>
                <a:latin typeface="Euphemia"/>
              </a:rPr>
              <a:t>относительной погрешностью 4·10</a:t>
            </a:r>
            <a:r>
              <a:rPr b="0" lang="ru-RU" sz="2800" spc="-1" strike="noStrike" baseline="30000">
                <a:solidFill>
                  <a:srgbClr val="465562"/>
                </a:solidFill>
                <a:latin typeface="Euphemia"/>
              </a:rPr>
              <a:t>–9</a:t>
            </a:r>
            <a:r>
              <a:rPr b="0" lang="ru-RU" sz="2800" spc="-1" strike="noStrike">
                <a:solidFill>
                  <a:srgbClr val="465562"/>
                </a:solidFill>
                <a:latin typeface="Euphemia"/>
              </a:rPr>
              <a:t>. До этих </a:t>
            </a:r>
            <a:r>
              <a:rPr b="0" lang="ru-RU" sz="2800" spc="-1" strike="noStrike">
                <a:solidFill>
                  <a:srgbClr val="465562"/>
                </a:solidFill>
                <a:latin typeface="Euphemia"/>
              </a:rPr>
              <a:t>экспериментов она была равна 3·10</a:t>
            </a:r>
            <a:r>
              <a:rPr b="0" lang="ru-RU" sz="2800" spc="-1" strike="noStrike" baseline="30000">
                <a:solidFill>
                  <a:srgbClr val="465562"/>
                </a:solidFill>
                <a:latin typeface="Euphemia"/>
              </a:rPr>
              <a:t>–7</a:t>
            </a:r>
            <a:r>
              <a:rPr b="0" lang="ru-RU" sz="2800" spc="-1" strike="noStrike">
                <a:solidFill>
                  <a:srgbClr val="465562"/>
                </a:solidFill>
                <a:latin typeface="Euphemia"/>
              </a:rPr>
              <a:t>, то есть </a:t>
            </a:r>
            <a:r>
              <a:rPr b="0" lang="ru-RU" sz="2800" spc="-1" strike="noStrike">
                <a:solidFill>
                  <a:srgbClr val="465562"/>
                </a:solidFill>
                <a:latin typeface="Euphemia"/>
              </a:rPr>
              <a:t>измерения скорости света с использованием </a:t>
            </a:r>
            <a:r>
              <a:rPr b="0" lang="ru-RU" sz="2800" spc="-1" strike="noStrike">
                <a:solidFill>
                  <a:srgbClr val="465562"/>
                </a:solidFill>
                <a:latin typeface="Euphemia"/>
              </a:rPr>
              <a:t>стабилизированных лазеров повысили точность </a:t>
            </a:r>
            <a:r>
              <a:rPr b="0" lang="ru-RU" sz="2800" spc="-1" strike="noStrike">
                <a:solidFill>
                  <a:srgbClr val="465562"/>
                </a:solidFill>
                <a:latin typeface="Euphemia"/>
              </a:rPr>
              <a:t>примерно на два порядка. Но дальнейшее </a:t>
            </a:r>
            <a:r>
              <a:rPr b="0" lang="ru-RU" sz="2800" spc="-1" strike="noStrike">
                <a:solidFill>
                  <a:srgbClr val="465562"/>
                </a:solidFill>
                <a:latin typeface="Euphemia"/>
              </a:rPr>
              <a:t>уточнение значения </a:t>
            </a:r>
            <a:r>
              <a:rPr b="0" i="1" lang="ru-RU" sz="2800" spc="-1" strike="noStrike">
                <a:solidFill>
                  <a:srgbClr val="465562"/>
                </a:solidFill>
                <a:latin typeface="Euphemia"/>
              </a:rPr>
              <a:t>с</a:t>
            </a:r>
            <a:r>
              <a:rPr b="0" lang="ru-RU" sz="2800" spc="-1" strike="noStrike">
                <a:solidFill>
                  <a:srgbClr val="465562"/>
                </a:solidFill>
                <a:latin typeface="Euphemia"/>
              </a:rPr>
              <a:t> было невозможно, так как </a:t>
            </a:r>
            <a:r>
              <a:rPr b="0" lang="ru-RU" sz="2800" spc="-1" strike="noStrike">
                <a:solidFill>
                  <a:srgbClr val="465562"/>
                </a:solidFill>
                <a:latin typeface="Euphemia"/>
              </a:rPr>
              <a:t>величина 4·10</a:t>
            </a:r>
            <a:r>
              <a:rPr b="0" lang="ru-RU" sz="2800" spc="-1" strike="noStrike" baseline="30000">
                <a:solidFill>
                  <a:srgbClr val="465562"/>
                </a:solidFill>
                <a:latin typeface="Euphemia"/>
              </a:rPr>
              <a:t>-9 </a:t>
            </a:r>
            <a:r>
              <a:rPr b="0" lang="ru-RU" sz="2800" spc="-1" strike="noStrike">
                <a:solidFill>
                  <a:srgbClr val="465562"/>
                </a:solidFill>
                <a:latin typeface="Euphemia"/>
              </a:rPr>
              <a:t>практически целиком обусловлена </a:t>
            </a:r>
            <a:r>
              <a:rPr b="0" lang="ru-RU" sz="2800" spc="-1" strike="noStrike">
                <a:solidFill>
                  <a:srgbClr val="465562"/>
                </a:solidFill>
                <a:latin typeface="Euphemia"/>
              </a:rPr>
              <a:t>недостаточной точностью криптонового эталона </a:t>
            </a:r>
            <a:r>
              <a:rPr b="0" lang="ru-RU" sz="2800" spc="-1" strike="noStrike">
                <a:solidFill>
                  <a:srgbClr val="465562"/>
                </a:solidFill>
                <a:latin typeface="Euphemia"/>
              </a:rPr>
              <a:t>длины, сравнением с которым вычислялась длина </a:t>
            </a:r>
            <a:r>
              <a:rPr b="0" lang="ru-RU" sz="2800" spc="-1" strike="noStrike">
                <a:solidFill>
                  <a:srgbClr val="465562"/>
                </a:solidFill>
                <a:latin typeface="Euphemia"/>
              </a:rPr>
              <a:t>волны </a:t>
            </a:r>
            <a:r>
              <a:rPr b="0" i="1" lang="ru-RU" sz="2800" spc="-1" strike="noStrike">
                <a:solidFill>
                  <a:srgbClr val="465562"/>
                </a:solidFill>
                <a:latin typeface="Euphemia"/>
              </a:rPr>
              <a:t>λ.</a:t>
            </a:r>
            <a:endParaRPr b="0" lang="en-US" sz="2800" spc="-1" strike="noStrike">
              <a:solidFill>
                <a:srgbClr val="465562"/>
              </a:solidFill>
              <a:latin typeface="Euphemia"/>
            </a:endParaRPr>
          </a:p>
          <a:p>
            <a:pPr>
              <a:lnSpc>
                <a:spcPct val="90000"/>
              </a:lnSpc>
              <a:spcBef>
                <a:spcPts val="1400"/>
              </a:spcBef>
              <a:tabLst>
                <a:tab algn="l" pos="0"/>
              </a:tabLst>
            </a:pP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Универсальный квантовый эталон времен-длины-частоты</a:t>
            </a:r>
            <a:endParaRPr b="0" lang="en-US" sz="3600" spc="-1" strike="noStrike">
              <a:solidFill>
                <a:srgbClr val="465562"/>
              </a:solidFill>
              <a:latin typeface="Euphemia"/>
            </a:endParaRPr>
          </a:p>
        </p:txBody>
      </p:sp>
      <p:sp>
        <p:nvSpPr>
          <p:cNvPr id="208" name="CustomShape 2"/>
          <p:cNvSpPr/>
          <p:nvPr/>
        </p:nvSpPr>
        <p:spPr>
          <a:xfrm>
            <a:off x="1103400" y="1285920"/>
            <a:ext cx="10562760" cy="512064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2000" spc="-1" strike="noStrike">
                <a:solidFill>
                  <a:srgbClr val="465562"/>
                </a:solidFill>
                <a:latin typeface="Euphemia"/>
                <a:ea typeface="Noto Sans CJK SC"/>
              </a:rPr>
              <a:t>Газовый лазер на смеси гелия и неона (Не-Nе) может генерировать чрезвычайно узкие спектральные линии— гораздо </a:t>
            </a:r>
            <a:r>
              <a:rPr b="0" i="1" lang="ru-RU" sz="2000" spc="-1" strike="noStrike">
                <a:solidFill>
                  <a:srgbClr val="465562"/>
                </a:solidFill>
                <a:latin typeface="Euphemia"/>
                <a:ea typeface="Noto Sans CJK SC"/>
              </a:rPr>
              <a:t>у</a:t>
            </a:r>
            <a:r>
              <a:rPr b="0" lang="ru-RU" sz="2000" spc="-1" strike="noStrike">
                <a:solidFill>
                  <a:srgbClr val="465562"/>
                </a:solidFill>
                <a:latin typeface="Euphemia"/>
                <a:ea typeface="Noto Sans CJK SC"/>
              </a:rPr>
              <a:t>же, чем у криптонового стандарта. Однако частоты этих линий могут «плавать», меняться неконтролируемым образом (например, вследствие изменения длины резонатора). Поэтому, чтобы получить источник света намного лучший, чем криптоновая лампа, необходимо стабилизировать частоту лазерного излучения.  Такой стабилизации достигли использованием молекулярных линий поглощения некоторых газов, у которых частота одной из линий поглощения близка к частоте излучения лазера. Например, гелий-неоновый лазер может генерировать на трёх длинах волн: 0,63, 1,15 и 3,39 мкм; при этом линии с длиной волны 3,39 мкм — линия поглощения молекулы метана СН</a:t>
            </a:r>
            <a:r>
              <a:rPr b="0" lang="ru-RU" sz="2000" spc="-1" strike="noStrike" baseline="-25000">
                <a:solidFill>
                  <a:srgbClr val="465562"/>
                </a:solidFill>
                <a:latin typeface="Euphemia"/>
                <a:ea typeface="Noto Sans CJK SC"/>
              </a:rPr>
              <a:t>4</a:t>
            </a:r>
            <a:r>
              <a:rPr b="0" lang="ru-RU" sz="2000" spc="-1" strike="noStrike">
                <a:solidFill>
                  <a:srgbClr val="465562"/>
                </a:solidFill>
                <a:latin typeface="Euphemia"/>
                <a:ea typeface="Noto Sans CJK SC"/>
              </a:rPr>
              <a:t>, а линия </a:t>
            </a:r>
            <a:r>
              <a:rPr b="0" lang="ru-RU" sz="2000" spc="-1" strike="noStrike">
                <a:solidFill>
                  <a:srgbClr val="465562"/>
                </a:solidFill>
                <a:latin typeface="Euphemia"/>
              </a:rPr>
              <a:t>0,63 — соответствует линии поглощения молекулярного йода </a:t>
            </a:r>
            <a:r>
              <a:rPr b="0" lang="ru-RU" sz="2000" spc="-1" strike="noStrike" baseline="33000">
                <a:solidFill>
                  <a:srgbClr val="465562"/>
                </a:solidFill>
                <a:latin typeface="Euphemia"/>
              </a:rPr>
              <a:t>127</a:t>
            </a:r>
            <a:r>
              <a:rPr b="0" lang="ru-RU" sz="2000" spc="-1" strike="noStrike">
                <a:solidFill>
                  <a:srgbClr val="465562"/>
                </a:solidFill>
                <a:latin typeface="Euphemia"/>
              </a:rPr>
              <a:t>I</a:t>
            </a:r>
            <a:r>
              <a:rPr b="0" lang="ru-RU" sz="2000" spc="-1" strike="noStrike" baseline="-33000">
                <a:solidFill>
                  <a:srgbClr val="465562"/>
                </a:solidFill>
                <a:latin typeface="Euphemia"/>
              </a:rPr>
              <a:t>2</a:t>
            </a:r>
            <a:r>
              <a:rPr b="0" lang="ru-RU" sz="2000" spc="-1" strike="noStrike">
                <a:solidFill>
                  <a:srgbClr val="465562"/>
                </a:solidFill>
                <a:latin typeface="Euphemia"/>
              </a:rPr>
              <a:t>. Ячейку с поглощающим газом помещают внутрь резонатора лазера. Если изменять длину резонатора, настраивая лазерную частоту на центр спектральной линии поглощающего газа, в излучении лазера появляется резонансный пик с предельно узкой шириной спектра. Это состояние непрерывно поддерживает система автоподстройки длины резонатора.</a:t>
            </a: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Универсальный квантовый эталон времен-длины-частоты</a:t>
            </a:r>
            <a:endParaRPr b="0" lang="en-US" sz="3600" spc="-1" strike="noStrike">
              <a:solidFill>
                <a:srgbClr val="465562"/>
              </a:solidFill>
              <a:latin typeface="Euphemia"/>
            </a:endParaRPr>
          </a:p>
        </p:txBody>
      </p:sp>
      <p:sp>
        <p:nvSpPr>
          <p:cNvPr id="210" name="CustomShape 2"/>
          <p:cNvSpPr/>
          <p:nvPr/>
        </p:nvSpPr>
        <p:spPr>
          <a:xfrm>
            <a:off x="1207080" y="1285920"/>
            <a:ext cx="10459080" cy="777528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2000" spc="-1" strike="noStrike">
                <a:solidFill>
                  <a:srgbClr val="465562"/>
                </a:solidFill>
                <a:latin typeface="Euphemia"/>
              </a:rPr>
              <a:t>	</a:t>
            </a:r>
            <a:r>
              <a:rPr b="0" lang="ru-RU" sz="2000" spc="-1" strike="noStrike">
                <a:solidFill>
                  <a:srgbClr val="465562"/>
                </a:solidFill>
                <a:latin typeface="Euphemia"/>
              </a:rPr>
              <a:t>Однако эталон частоты, задающий атомную секунду, — цезиевый генератор, частота которого f</a:t>
            </a:r>
            <a:r>
              <a:rPr b="0" lang="ru-RU" sz="2000" spc="-1" strike="noStrike" baseline="-33000">
                <a:solidFill>
                  <a:srgbClr val="465562"/>
                </a:solidFill>
                <a:latin typeface="Euphemia"/>
              </a:rPr>
              <a:t>эт</a:t>
            </a:r>
            <a:r>
              <a:rPr b="0" lang="ru-RU" sz="2000" spc="-1" strike="noStrike">
                <a:solidFill>
                  <a:srgbClr val="465562"/>
                </a:solidFill>
                <a:latin typeface="Euphemia"/>
              </a:rPr>
              <a:t> = 9 192 631 770 Гц лежит в радиодиапазоне. Чтобы измерить частоту лазера ν сравнением с эталонной частотой, надо осуществить переход эталонной частоты в оптический диапазон, то есть умножить её до оптических значений. Однако эталонная частота имеет нецелочисленную величину и неудобна для преобразований. Поэтому обычно вместо цезиевого генератора используют более низкочастотный кварцевый генератор с удобным значением частоты, например 5 Мгц. Но такой генератор имеет гораздо меньшую стабильность частоты и сам по себе служить эталоном не может. Необходимо стабилизировать его частоту по цезиевому стандарту, придав ему такую же стабильность.</a:t>
            </a:r>
            <a:endParaRPr b="0" lang="ru-RU" sz="2000" spc="-1" strike="noStrike">
              <a:latin typeface="Arial"/>
            </a:endParaRPr>
          </a:p>
          <a:p>
            <a:pPr algn="just">
              <a:lnSpc>
                <a:spcPct val="90000"/>
              </a:lnSpc>
            </a:pPr>
            <a:r>
              <a:rPr b="0" lang="ru-RU" sz="2000" spc="-1" strike="noStrike">
                <a:solidFill>
                  <a:srgbClr val="465562"/>
                </a:solidFill>
                <a:latin typeface="Euphemia"/>
              </a:rPr>
              <a:t>	</a:t>
            </a:r>
            <a:r>
              <a:rPr b="0" lang="ru-RU" sz="2000" spc="-1" strike="noStrike">
                <a:solidFill>
                  <a:srgbClr val="465562"/>
                </a:solidFill>
                <a:latin typeface="Euphemia"/>
              </a:rPr>
              <a:t>Это осуществляется при помощи схемы фазовой автоподстройки частоты. Низкая частота кварцевого генератора f</a:t>
            </a:r>
            <a:r>
              <a:rPr b="0" lang="ru-RU" sz="2000" spc="-1" strike="noStrike" baseline="-33000">
                <a:solidFill>
                  <a:srgbClr val="465562"/>
                </a:solidFill>
                <a:latin typeface="Euphemia"/>
              </a:rPr>
              <a:t>кв</a:t>
            </a:r>
            <a:r>
              <a:rPr b="0" lang="ru-RU" sz="2000" spc="-1" strike="noStrike">
                <a:solidFill>
                  <a:srgbClr val="465562"/>
                </a:solidFill>
                <a:latin typeface="Euphemia"/>
              </a:rPr>
              <a:t> увеличивается радиотехническими средствами в некоторое число (n) раз и в смесителе вычитается из частоты цезиевого эталона f</a:t>
            </a:r>
            <a:r>
              <a:rPr b="0" lang="ru-RU" sz="2000" spc="-1" strike="noStrike" baseline="-33000">
                <a:solidFill>
                  <a:srgbClr val="465562"/>
                </a:solidFill>
                <a:latin typeface="Euphemia"/>
              </a:rPr>
              <a:t>эт</a:t>
            </a:r>
            <a:r>
              <a:rPr b="0" lang="ru-RU" sz="2000" spc="-1" strike="noStrike">
                <a:solidFill>
                  <a:srgbClr val="465562"/>
                </a:solidFill>
                <a:latin typeface="Euphemia"/>
              </a:rPr>
              <a:t>. Подбором конкретных значений n и f</a:t>
            </a:r>
            <a:r>
              <a:rPr b="0" lang="ru-RU" sz="2000" spc="-1" strike="noStrike" baseline="-33000">
                <a:solidFill>
                  <a:srgbClr val="465562"/>
                </a:solidFill>
                <a:latin typeface="Euphemia"/>
              </a:rPr>
              <a:t>кв</a:t>
            </a:r>
            <a:r>
              <a:rPr b="0" lang="ru-RU" sz="2000" spc="-1" strike="noStrike">
                <a:solidFill>
                  <a:srgbClr val="465562"/>
                </a:solidFill>
                <a:latin typeface="Euphemia"/>
              </a:rPr>
              <a:t> разностную частоту (f</a:t>
            </a:r>
            <a:r>
              <a:rPr b="0" lang="ru-RU" sz="2000" spc="-1" strike="noStrike" baseline="-33000">
                <a:solidFill>
                  <a:srgbClr val="465562"/>
                </a:solidFill>
                <a:latin typeface="Euphemia"/>
              </a:rPr>
              <a:t>эт</a:t>
            </a:r>
            <a:r>
              <a:rPr b="0" lang="ru-RU" sz="2000" spc="-1" strike="noStrike">
                <a:solidFill>
                  <a:srgbClr val="465562"/>
                </a:solidFill>
                <a:latin typeface="Euphemia"/>
              </a:rPr>
              <a:t> – nf</a:t>
            </a:r>
            <a:r>
              <a:rPr b="0" lang="ru-RU" sz="2000" spc="-1" strike="noStrike" baseline="-33000">
                <a:solidFill>
                  <a:srgbClr val="465562"/>
                </a:solidFill>
                <a:latin typeface="Euphemia"/>
              </a:rPr>
              <a:t>кв</a:t>
            </a:r>
            <a:r>
              <a:rPr b="0" lang="ru-RU" sz="2000" spc="-1" strike="noStrike">
                <a:solidFill>
                  <a:srgbClr val="465562"/>
                </a:solidFill>
                <a:latin typeface="Euphemia"/>
              </a:rPr>
              <a:t>) можно сделать приблизительно равной частоте кварцевого генератора: (f</a:t>
            </a:r>
            <a:r>
              <a:rPr b="0" lang="ru-RU" sz="2000" spc="-1" strike="noStrike" baseline="-33000">
                <a:solidFill>
                  <a:srgbClr val="465562"/>
                </a:solidFill>
                <a:latin typeface="Euphemia"/>
              </a:rPr>
              <a:t>эт</a:t>
            </a:r>
            <a:r>
              <a:rPr b="0" lang="ru-RU" sz="2000" spc="-1" strike="noStrike">
                <a:solidFill>
                  <a:srgbClr val="465562"/>
                </a:solidFill>
                <a:latin typeface="Euphemia"/>
              </a:rPr>
              <a:t> – nf</a:t>
            </a:r>
            <a:r>
              <a:rPr b="0" lang="ru-RU" sz="2000" spc="-1" strike="noStrike" baseline="-33000">
                <a:solidFill>
                  <a:srgbClr val="465562"/>
                </a:solidFill>
                <a:latin typeface="Euphemia"/>
              </a:rPr>
              <a:t>кв</a:t>
            </a:r>
            <a:r>
              <a:rPr b="0" lang="ru-RU" sz="2000" spc="-1" strike="noStrike">
                <a:solidFill>
                  <a:srgbClr val="465562"/>
                </a:solidFill>
                <a:latin typeface="Euphemia"/>
              </a:rPr>
              <a:t>) = f</a:t>
            </a:r>
            <a:r>
              <a:rPr b="0" lang="ru-RU" sz="2000" spc="-1" strike="noStrike" baseline="-33000">
                <a:solidFill>
                  <a:srgbClr val="465562"/>
                </a:solidFill>
                <a:latin typeface="Euphemia"/>
              </a:rPr>
              <a:t>кв</a:t>
            </a:r>
            <a:r>
              <a:rPr b="0" lang="ru-RU" sz="2000" spc="-1" strike="noStrike">
                <a:solidFill>
                  <a:srgbClr val="465562"/>
                </a:solidFill>
                <a:latin typeface="Euphemia"/>
              </a:rPr>
              <a:t>.</a:t>
            </a:r>
            <a:endParaRPr b="0" lang="ru-RU" sz="2000" spc="-1" strike="noStrike">
              <a:latin typeface="Arial"/>
            </a:endParaRPr>
          </a:p>
          <a:p>
            <a:pPr algn="just">
              <a:lnSpc>
                <a:spcPct val="90000"/>
              </a:lnSpc>
            </a:pPr>
            <a:endParaRPr b="0" lang="ru-RU" sz="2000" spc="-1" strike="noStrike">
              <a:latin typeface="Arial"/>
            </a:endParaRPr>
          </a:p>
          <a:p>
            <a:pPr algn="just">
              <a:lnSpc>
                <a:spcPct val="90000"/>
              </a:lnSpc>
            </a:pPr>
            <a:r>
              <a:rPr b="0" lang="ru-RU" sz="2000" spc="-1" strike="noStrike">
                <a:solidFill>
                  <a:srgbClr val="465562"/>
                </a:solidFill>
                <a:latin typeface="Euphemia"/>
              </a:rPr>
              <a:t>Сигнал разностной частоты (fэт – nfкв) после усиления поступает на один вход фазового детектора, а на другой его вход подаётся сигнал частоты fкв от кварцевого генератора. На выходе фазового детектора возникает напряжение, величина и знак которого зависят от отклонения разностной частоты от частоты fкв. Это напряжение поступает на блок управления частотой кварцевого генератора, сдвигая её до тех пор, пока она не станет точно равной </a:t>
            </a:r>
            <a:endParaRPr b="0" lang="ru-RU" sz="2000" spc="-1" strike="noStrike">
              <a:latin typeface="Arial"/>
            </a:endParaRPr>
          </a:p>
          <a:p>
            <a:pPr algn="just">
              <a:lnSpc>
                <a:spcPct val="90000"/>
              </a:lnSpc>
            </a:pP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Универсальный квантовый эталон времен-длины-частоты</a:t>
            </a:r>
            <a:endParaRPr b="0" lang="en-US" sz="3600" spc="-1" strike="noStrike">
              <a:solidFill>
                <a:srgbClr val="465562"/>
              </a:solidFill>
              <a:latin typeface="Euphemia"/>
            </a:endParaRPr>
          </a:p>
        </p:txBody>
      </p:sp>
      <p:sp>
        <p:nvSpPr>
          <p:cNvPr id="212" name="CustomShape 2"/>
          <p:cNvSpPr/>
          <p:nvPr/>
        </p:nvSpPr>
        <p:spPr>
          <a:xfrm>
            <a:off x="1207080" y="1285920"/>
            <a:ext cx="10459080" cy="409752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2000" spc="-1" strike="noStrike">
                <a:solidFill>
                  <a:srgbClr val="465562"/>
                </a:solidFill>
                <a:latin typeface="Euphemia"/>
              </a:rPr>
              <a:t>	</a:t>
            </a:r>
            <a:endParaRPr b="0" lang="ru-RU" sz="2000" spc="-1" strike="noStrike">
              <a:latin typeface="Arial"/>
            </a:endParaRPr>
          </a:p>
          <a:p>
            <a:pPr algn="just">
              <a:lnSpc>
                <a:spcPct val="90000"/>
              </a:lnSpc>
            </a:pPr>
            <a:endParaRPr b="0" lang="ru-RU" sz="2000" spc="-1" strike="noStrike">
              <a:latin typeface="Arial"/>
            </a:endParaRPr>
          </a:p>
          <a:p>
            <a:pPr algn="just">
              <a:lnSpc>
                <a:spcPct val="90000"/>
              </a:lnSpc>
            </a:pPr>
            <a:r>
              <a:rPr b="0" lang="ru-RU" sz="2000" spc="-1" strike="noStrike">
                <a:solidFill>
                  <a:srgbClr val="465562"/>
                </a:solidFill>
                <a:latin typeface="Euphemia"/>
              </a:rPr>
              <a:t>Сигнал разностной частоты (f</a:t>
            </a:r>
            <a:r>
              <a:rPr b="0" lang="ru-RU" sz="2000" spc="-1" strike="noStrike" baseline="-33000">
                <a:solidFill>
                  <a:srgbClr val="465562"/>
                </a:solidFill>
                <a:latin typeface="Euphemia"/>
              </a:rPr>
              <a:t>эт</a:t>
            </a:r>
            <a:r>
              <a:rPr b="0" lang="ru-RU" sz="2000" spc="-1" strike="noStrike">
                <a:solidFill>
                  <a:srgbClr val="465562"/>
                </a:solidFill>
                <a:latin typeface="Euphemia"/>
              </a:rPr>
              <a:t> – nf</a:t>
            </a:r>
            <a:r>
              <a:rPr b="0" lang="ru-RU" sz="2000" spc="-1" strike="noStrike" baseline="-33000">
                <a:solidFill>
                  <a:srgbClr val="465562"/>
                </a:solidFill>
                <a:latin typeface="Euphemia"/>
              </a:rPr>
              <a:t>кв</a:t>
            </a:r>
            <a:r>
              <a:rPr b="0" lang="ru-RU" sz="2000" spc="-1" strike="noStrike">
                <a:solidFill>
                  <a:srgbClr val="465562"/>
                </a:solidFill>
                <a:latin typeface="Euphemia"/>
              </a:rPr>
              <a:t>) после усиления поступает на </a:t>
            </a:r>
            <a:r>
              <a:rPr b="0" lang="ru-RU" sz="2000" spc="-1" strike="noStrike">
                <a:solidFill>
                  <a:srgbClr val="465562"/>
                </a:solidFill>
                <a:latin typeface="Euphemia"/>
              </a:rPr>
              <a:t>один вход фазового детектора, а на другой его вход подаётся </a:t>
            </a:r>
            <a:r>
              <a:rPr b="0" lang="ru-RU" sz="2000" spc="-1" strike="noStrike">
                <a:solidFill>
                  <a:srgbClr val="465562"/>
                </a:solidFill>
                <a:latin typeface="Euphemia"/>
              </a:rPr>
              <a:t>сигнал частоты f</a:t>
            </a:r>
            <a:r>
              <a:rPr b="0" lang="ru-RU" sz="2000" spc="-1" strike="noStrike" baseline="-33000">
                <a:solidFill>
                  <a:srgbClr val="465562"/>
                </a:solidFill>
                <a:latin typeface="Euphemia"/>
              </a:rPr>
              <a:t>кв</a:t>
            </a:r>
            <a:r>
              <a:rPr b="0" lang="ru-RU" sz="2000" spc="-1" strike="noStrike">
                <a:solidFill>
                  <a:srgbClr val="465562"/>
                </a:solidFill>
                <a:latin typeface="Euphemia"/>
              </a:rPr>
              <a:t> от кварцевого генератора. На выходе фазового </a:t>
            </a:r>
            <a:r>
              <a:rPr b="0" lang="ru-RU" sz="2000" spc="-1" strike="noStrike">
                <a:solidFill>
                  <a:srgbClr val="465562"/>
                </a:solidFill>
                <a:latin typeface="Euphemia"/>
              </a:rPr>
              <a:t>детектора возникает напряжение, величина и знак которого </a:t>
            </a:r>
            <a:r>
              <a:rPr b="0" lang="ru-RU" sz="2000" spc="-1" strike="noStrike">
                <a:solidFill>
                  <a:srgbClr val="465562"/>
                </a:solidFill>
                <a:latin typeface="Euphemia"/>
              </a:rPr>
              <a:t>зависят от отклонения разностной частоты от частоты f</a:t>
            </a:r>
            <a:r>
              <a:rPr b="0" lang="ru-RU" sz="2000" spc="-1" strike="noStrike" baseline="-33000">
                <a:solidFill>
                  <a:srgbClr val="465562"/>
                </a:solidFill>
                <a:latin typeface="Euphemia"/>
              </a:rPr>
              <a:t>кв</a:t>
            </a:r>
            <a:r>
              <a:rPr b="0" lang="ru-RU" sz="2000" spc="-1" strike="noStrike">
                <a:solidFill>
                  <a:srgbClr val="465562"/>
                </a:solidFill>
                <a:latin typeface="Euphemia"/>
              </a:rPr>
              <a:t>. Это </a:t>
            </a:r>
            <a:r>
              <a:rPr b="0" lang="ru-RU" sz="2000" spc="-1" strike="noStrike">
                <a:solidFill>
                  <a:srgbClr val="465562"/>
                </a:solidFill>
                <a:latin typeface="Euphemia"/>
              </a:rPr>
              <a:t>напряжение поступает на блок управления частотой кварцевого </a:t>
            </a:r>
            <a:r>
              <a:rPr b="0" lang="ru-RU" sz="2000" spc="-1" strike="noStrike">
                <a:solidFill>
                  <a:srgbClr val="465562"/>
                </a:solidFill>
                <a:latin typeface="Euphemia"/>
              </a:rPr>
              <a:t>генератора, сдвигая её до тех пор, пока она не станет точно </a:t>
            </a:r>
            <a:r>
              <a:rPr b="0" lang="ru-RU" sz="2000" spc="-1" strike="noStrike">
                <a:solidFill>
                  <a:srgbClr val="465562"/>
                </a:solidFill>
                <a:latin typeface="Euphemia"/>
              </a:rPr>
              <a:t>равной разностной частоте. Благодаря этому частота кварцевого </a:t>
            </a:r>
            <a:r>
              <a:rPr b="0" lang="ru-RU" sz="2000" spc="-1" strike="noStrike">
                <a:solidFill>
                  <a:srgbClr val="465562"/>
                </a:solidFill>
                <a:latin typeface="Euphemia"/>
              </a:rPr>
              <a:t>генератора автоматически поддерживается неизменной и её </a:t>
            </a:r>
            <a:r>
              <a:rPr b="0" lang="ru-RU" sz="2000" spc="-1" strike="noStrike">
                <a:solidFill>
                  <a:srgbClr val="465562"/>
                </a:solidFill>
                <a:latin typeface="Euphemia"/>
              </a:rPr>
              <a:t>стабильность оказывается практически равной стабильности </a:t>
            </a:r>
            <a:r>
              <a:rPr b="0" lang="ru-RU" sz="2000" spc="-1" strike="noStrike">
                <a:solidFill>
                  <a:srgbClr val="465562"/>
                </a:solidFill>
                <a:latin typeface="Euphemia"/>
              </a:rPr>
              <a:t>цезиевого эталона. Теперь можно осуществлять передачу этой </a:t>
            </a:r>
            <a:r>
              <a:rPr b="0" lang="ru-RU" sz="2000" spc="-1" strike="noStrike">
                <a:solidFill>
                  <a:srgbClr val="465562"/>
                </a:solidFill>
                <a:latin typeface="Euphemia"/>
              </a:rPr>
              <a:t>частоты в оптический диапазон.</a:t>
            </a:r>
            <a:endParaRPr b="0" lang="ru-RU" sz="2000" spc="-1" strike="noStrike">
              <a:latin typeface="Arial"/>
            </a:endParaRPr>
          </a:p>
          <a:p>
            <a:pPr algn="just">
              <a:lnSpc>
                <a:spcPct val="90000"/>
              </a:lnSpc>
            </a:pP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Универсальный квантовый эталон времен-длины-частоты</a:t>
            </a:r>
            <a:endParaRPr b="0" lang="en-US" sz="3600" spc="-1" strike="noStrike">
              <a:solidFill>
                <a:srgbClr val="465562"/>
              </a:solidFill>
              <a:latin typeface="Euphemia"/>
            </a:endParaRPr>
          </a:p>
        </p:txBody>
      </p:sp>
      <p:pic>
        <p:nvPicPr>
          <p:cNvPr id="214" name="Content Placeholder 3_1" descr="etalon_8_300.jpg"/>
          <p:cNvPicPr/>
          <p:nvPr/>
        </p:nvPicPr>
        <p:blipFill>
          <a:blip r:embed="rId1"/>
          <a:stretch/>
        </p:blipFill>
        <p:spPr>
          <a:xfrm>
            <a:off x="1308240" y="1500120"/>
            <a:ext cx="2759400" cy="4571640"/>
          </a:xfrm>
          <a:prstGeom prst="rect">
            <a:avLst/>
          </a:prstGeom>
          <a:ln>
            <a:noFill/>
          </a:ln>
        </p:spPr>
      </p:pic>
      <p:sp>
        <p:nvSpPr>
          <p:cNvPr id="215" name="CustomShape 2"/>
          <p:cNvSpPr/>
          <p:nvPr/>
        </p:nvSpPr>
        <p:spPr>
          <a:xfrm>
            <a:off x="4291200" y="2927160"/>
            <a:ext cx="7374960" cy="201060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2000" spc="-1" strike="noStrike">
                <a:solidFill>
                  <a:srgbClr val="465562"/>
                </a:solidFill>
                <a:latin typeface="Euphemia"/>
              </a:rPr>
              <a:t>Для этой цели используется радиооптический частотный мост (</a:t>
            </a:r>
            <a:r>
              <a:rPr b="0" i="1" lang="ru-RU" sz="2000" spc="-1" strike="noStrike">
                <a:solidFill>
                  <a:srgbClr val="465562"/>
                </a:solidFill>
                <a:latin typeface="Euphemia"/>
              </a:rPr>
              <a:t>РОЧМ</a:t>
            </a:r>
            <a:r>
              <a:rPr b="0" lang="ru-RU" sz="2000" spc="-1" strike="noStrike">
                <a:solidFill>
                  <a:srgbClr val="465562"/>
                </a:solidFill>
                <a:latin typeface="Euphemia"/>
              </a:rPr>
              <a:t>), в котором при помощи многозвенной цепочки различных СВЧ-генераторов и промежуточных лазеров субмиллиметрового и инфракрасного диапазонов выполняется последовательное умножение эталонной частоты 5 МГц до значений 10</a:t>
            </a:r>
            <a:r>
              <a:rPr b="0" lang="ru-RU" sz="2000" spc="-1" strike="noStrike" baseline="33000">
                <a:solidFill>
                  <a:srgbClr val="465562"/>
                </a:solidFill>
                <a:latin typeface="Euphemia"/>
              </a:rPr>
              <a:t>14</a:t>
            </a:r>
            <a:r>
              <a:rPr b="0" lang="ru-RU" sz="2000" spc="-1" strike="noStrike">
                <a:solidFill>
                  <a:srgbClr val="465562"/>
                </a:solidFill>
                <a:latin typeface="Euphemia"/>
              </a:rPr>
              <a:t> Гц.  </a:t>
            </a: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Эффект Джозефсона</a:t>
            </a:r>
            <a:endParaRPr b="0" lang="en-US" sz="3600" spc="-1" strike="noStrike">
              <a:solidFill>
                <a:srgbClr val="465562"/>
              </a:solidFill>
              <a:latin typeface="Euphemia"/>
            </a:endParaRPr>
          </a:p>
        </p:txBody>
      </p:sp>
      <p:pic>
        <p:nvPicPr>
          <p:cNvPr id="217" name="Picture 2" descr="https://abc.vvsu.ru/books/metrolog_standar_i_sertif/obj.files/image062.gif"/>
          <p:cNvPicPr/>
          <p:nvPr/>
        </p:nvPicPr>
        <p:blipFill>
          <a:blip r:embed="rId1"/>
          <a:stretch/>
        </p:blipFill>
        <p:spPr>
          <a:xfrm>
            <a:off x="2062080" y="1917000"/>
            <a:ext cx="4546800" cy="1800000"/>
          </a:xfrm>
          <a:prstGeom prst="rect">
            <a:avLst/>
          </a:prstGeom>
          <a:ln>
            <a:noFill/>
          </a:ln>
        </p:spPr>
      </p:pic>
      <p:sp>
        <p:nvSpPr>
          <p:cNvPr id="218" name="CustomShape 2"/>
          <p:cNvSpPr/>
          <p:nvPr/>
        </p:nvSpPr>
        <p:spPr>
          <a:xfrm>
            <a:off x="1774080" y="4005000"/>
            <a:ext cx="8640720" cy="230904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i="1" lang="ru-RU" sz="1800" spc="-1" strike="noStrike">
                <a:solidFill>
                  <a:srgbClr val="465562"/>
                </a:solidFill>
                <a:latin typeface="Euphemia"/>
              </a:rPr>
              <a:t>Эффект Джозефсона </a:t>
            </a:r>
            <a:r>
              <a:rPr b="0" lang="ru-RU" sz="1800" spc="-1" strike="noStrike">
                <a:solidFill>
                  <a:srgbClr val="465562"/>
                </a:solidFill>
                <a:latin typeface="Euphemia"/>
              </a:rPr>
              <a:t>возникает при контакте двух сверхпроводников, разделённых тонким слоем диэлектрика. Куперовские пары (пары электронов, обеспечивающих сверхпроводимость) могут просачиваться (туннелировать) через диэлектрик из одного сверхпроводника в другой. При этом, если фазы волновых функций пар в двух сверхпроводниках окажутся различными, то через переход Джозефсона будет протекать ток в отсутствие разности потенциалов. Такое явление получило название стационарного эффекта Джозефсона.</a:t>
            </a:r>
            <a:endParaRPr b="0" lang="ru-RU" sz="1800" spc="-1" strike="noStrike">
              <a:latin typeface="Arial"/>
            </a:endParaRPr>
          </a:p>
        </p:txBody>
      </p:sp>
      <p:sp>
        <p:nvSpPr>
          <p:cNvPr id="219" name="CustomShape 3"/>
          <p:cNvSpPr/>
          <p:nvPr/>
        </p:nvSpPr>
        <p:spPr>
          <a:xfrm>
            <a:off x="6665760" y="1357200"/>
            <a:ext cx="4500360" cy="85788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ru-RU" sz="2800" spc="-1" strike="noStrike">
                <a:solidFill>
                  <a:srgbClr val="465562"/>
                </a:solidFill>
                <a:latin typeface="Euphemia"/>
              </a:rPr>
              <a:t>Толщина диэлектрика до 10</a:t>
            </a:r>
            <a:r>
              <a:rPr b="0" lang="ru-RU" sz="2800" spc="-1" strike="noStrike" baseline="30000">
                <a:solidFill>
                  <a:srgbClr val="465562"/>
                </a:solidFill>
                <a:latin typeface="Euphemia"/>
              </a:rPr>
              <a:t>-7</a:t>
            </a:r>
            <a:r>
              <a:rPr b="0" lang="ru-RU" sz="2800" spc="-1" strike="noStrike">
                <a:solidFill>
                  <a:srgbClr val="465562"/>
                </a:solidFill>
                <a:latin typeface="Euphemia"/>
              </a:rPr>
              <a:t> м</a:t>
            </a:r>
            <a:endParaRPr b="0" lang="ru-RU" sz="2800" spc="-1" strike="noStrike">
              <a:latin typeface="Arial"/>
            </a:endParaRPr>
          </a:p>
        </p:txBody>
      </p:sp>
      <p:sp>
        <p:nvSpPr>
          <p:cNvPr id="220" name="CustomShape 4"/>
          <p:cNvSpPr/>
          <p:nvPr/>
        </p:nvSpPr>
        <p:spPr>
          <a:xfrm flipV="1" rot="10800000">
            <a:off x="5594400" y="1791000"/>
            <a:ext cx="1071360" cy="851400"/>
          </a:xfrm>
          <a:custGeom>
            <a:avLst/>
            <a:gdLst/>
            <a:ahLst/>
            <a:rect l="l" t="t" r="r" b="b"/>
            <a:pathLst>
              <a:path w="21600" h="21600">
                <a:moveTo>
                  <a:pt x="0" y="0"/>
                </a:moveTo>
                <a:lnTo>
                  <a:pt x="21600" y="21600"/>
                </a:lnTo>
              </a:path>
            </a:pathLst>
          </a:custGeom>
          <a:noFill/>
          <a:ln w="25560">
            <a:solidFill>
              <a:schemeClr val="accent1">
                <a:lumMod val="50000"/>
              </a:schemeClr>
            </a:solidFill>
            <a:miter/>
            <a:tailEnd len="med" type="arrow" w="lg"/>
          </a:ln>
        </p:spPr>
        <p:style>
          <a:lnRef idx="1">
            <a:schemeClr val="accent1"/>
          </a:lnRef>
          <a:fillRef idx="0">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Стационарный эффект Джозефсона</a:t>
            </a:r>
            <a:endParaRPr b="0" lang="en-US" sz="3600" spc="-1" strike="noStrike">
              <a:solidFill>
                <a:srgbClr val="465562"/>
              </a:solidFill>
              <a:latin typeface="Euphemia"/>
            </a:endParaRPr>
          </a:p>
        </p:txBody>
      </p:sp>
      <p:pic>
        <p:nvPicPr>
          <p:cNvPr id="222" name="Picture 2" descr="https://abc.vvsu.ru/books/metrolog_standar_i_sertif/obj.files/image062.gif"/>
          <p:cNvPicPr/>
          <p:nvPr/>
        </p:nvPicPr>
        <p:blipFill>
          <a:blip r:embed="rId1"/>
          <a:stretch/>
        </p:blipFill>
        <p:spPr>
          <a:xfrm>
            <a:off x="2062080" y="1917000"/>
            <a:ext cx="4546800" cy="1800000"/>
          </a:xfrm>
          <a:prstGeom prst="rect">
            <a:avLst/>
          </a:prstGeom>
          <a:ln>
            <a:noFill/>
          </a:ln>
        </p:spPr>
      </p:pic>
      <p:sp>
        <p:nvSpPr>
          <p:cNvPr id="223" name="CustomShape 2"/>
          <p:cNvSpPr/>
          <p:nvPr/>
        </p:nvSpPr>
        <p:spPr>
          <a:xfrm>
            <a:off x="1665360" y="3714840"/>
            <a:ext cx="9643680" cy="2558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465562"/>
                </a:solidFill>
                <a:latin typeface="Euphemia"/>
              </a:rPr>
              <a:t>Согласно теории сверхпроводимости, куперовские пары электронов характеризуются единой волновой функцией, фаза к-рой плавно меняется вдоль сверхпроводника при протекании по нему тока (фазовая когерентность куперовских пар). При прохождении сверхпроводящих электронов через несверхпроводящую прослойку  фазовая когерентность частично (в меру отношения толщины прослойки к т. н. длине когерентности) разрушается и протекание джозефсоновского тока через прослойку сопровождается скачком фазы волновой ф-ции сверхпроводящих электронов на этой прослойке </a:t>
            </a:r>
            <a:endParaRPr b="0" lang="ru-RU"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Нестационарный эффект Джозефсона</a:t>
            </a:r>
            <a:endParaRPr b="0" lang="en-US" sz="3600" spc="-1" strike="noStrike">
              <a:solidFill>
                <a:srgbClr val="465562"/>
              </a:solidFill>
              <a:latin typeface="Euphemia"/>
            </a:endParaRPr>
          </a:p>
        </p:txBody>
      </p:sp>
      <p:sp>
        <p:nvSpPr>
          <p:cNvPr id="225" name="CustomShape 2"/>
          <p:cNvSpPr/>
          <p:nvPr/>
        </p:nvSpPr>
        <p:spPr>
          <a:xfrm>
            <a:off x="1308240" y="3929040"/>
            <a:ext cx="3714480" cy="1735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465562"/>
                </a:solidFill>
                <a:latin typeface="Euphemia"/>
              </a:rPr>
              <a:t>Вольт-амперная характеристика (BAX) туннельного контакта Sn- Sn при температуре 1,4 К (прослойка - плёнка оксида олова).</a:t>
            </a:r>
            <a:endParaRPr b="0" lang="ru-RU" sz="1800" spc="-1" strike="noStrike">
              <a:latin typeface="Arial"/>
            </a:endParaRPr>
          </a:p>
        </p:txBody>
      </p:sp>
      <p:pic>
        <p:nvPicPr>
          <p:cNvPr id="226" name="Content Placeholder 8" descr="TunnelBarrier.jpg"/>
          <p:cNvPicPr/>
          <p:nvPr/>
        </p:nvPicPr>
        <p:blipFill>
          <a:blip r:embed="rId1"/>
          <a:stretch/>
        </p:blipFill>
        <p:spPr>
          <a:xfrm>
            <a:off x="1736640" y="2000160"/>
            <a:ext cx="2152440" cy="1895040"/>
          </a:xfrm>
          <a:prstGeom prst="rect">
            <a:avLst/>
          </a:prstGeom>
          <a:ln>
            <a:noFill/>
          </a:ln>
        </p:spPr>
      </p:pic>
      <p:sp>
        <p:nvSpPr>
          <p:cNvPr id="227" name="CustomShape 3"/>
          <p:cNvSpPr/>
          <p:nvPr/>
        </p:nvSpPr>
        <p:spPr>
          <a:xfrm>
            <a:off x="5165640" y="3876120"/>
            <a:ext cx="6571800" cy="156924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1800" spc="-1" strike="noStrike">
                <a:solidFill>
                  <a:srgbClr val="465562"/>
                </a:solidFill>
                <a:latin typeface="Euphemia"/>
              </a:rPr>
              <a:t>Нестационарный эффект Джозефсона можно рассматривать также как прохождение куперовских пар через прослойку, сопровождающееся изменением их энергии на величину </a:t>
            </a:r>
            <a:r>
              <a:rPr b="0" i="1" lang="ru-RU" sz="1800" spc="-1" strike="noStrike">
                <a:solidFill>
                  <a:srgbClr val="465562"/>
                </a:solidFill>
                <a:latin typeface="Euphemia"/>
              </a:rPr>
              <a:t>2eV</a:t>
            </a:r>
            <a:r>
              <a:rPr b="0" lang="ru-RU" sz="1800" spc="-1" strike="noStrike">
                <a:solidFill>
                  <a:srgbClr val="465562"/>
                </a:solidFill>
                <a:latin typeface="Euphemia"/>
              </a:rPr>
              <a:t>. При этом процессе испускаются кванты эл.- магн. излучения с частотой </a:t>
            </a:r>
            <a:r>
              <a:rPr b="1" i="1" lang="el-GR" sz="1800" spc="-1" strike="noStrike">
                <a:solidFill>
                  <a:srgbClr val="465562"/>
                </a:solidFill>
                <a:latin typeface="Times New Roman"/>
              </a:rPr>
              <a:t>ν</a:t>
            </a:r>
            <a:r>
              <a:rPr b="1" i="1" lang="ru-RU" sz="1800" spc="-1" strike="noStrike">
                <a:solidFill>
                  <a:srgbClr val="465562"/>
                </a:solidFill>
                <a:latin typeface="Times New Roman"/>
              </a:rPr>
              <a:t>=</a:t>
            </a:r>
            <a:r>
              <a:rPr b="1" i="1" lang="el-GR" sz="1800" spc="-1" strike="noStrike">
                <a:solidFill>
                  <a:srgbClr val="465562"/>
                </a:solidFill>
                <a:latin typeface="Times New Roman"/>
              </a:rPr>
              <a:t>ω</a:t>
            </a:r>
            <a:r>
              <a:rPr b="1" i="1" lang="ru-RU" sz="1800" spc="-1" strike="noStrike">
                <a:solidFill>
                  <a:srgbClr val="465562"/>
                </a:solidFill>
                <a:latin typeface="Times New Roman"/>
              </a:rPr>
              <a:t>/2</a:t>
            </a:r>
            <a:r>
              <a:rPr b="1" i="1" lang="el-GR" sz="1800" spc="-1" strike="noStrike">
                <a:solidFill>
                  <a:srgbClr val="465562"/>
                </a:solidFill>
                <a:latin typeface="Times New Roman"/>
              </a:rPr>
              <a:t>π</a:t>
            </a:r>
            <a:endParaRPr b="0" lang="ru-RU"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Обратный эффект Джозефсона</a:t>
            </a:r>
            <a:endParaRPr b="0" lang="en-US" sz="3600" spc="-1" strike="noStrike">
              <a:solidFill>
                <a:srgbClr val="465562"/>
              </a:solidFill>
              <a:latin typeface="Euphemia"/>
            </a:endParaRPr>
          </a:p>
        </p:txBody>
      </p:sp>
      <p:sp>
        <p:nvSpPr>
          <p:cNvPr id="229" name="CustomShape 2"/>
          <p:cNvSpPr/>
          <p:nvPr/>
        </p:nvSpPr>
        <p:spPr>
          <a:xfrm>
            <a:off x="1450800" y="4643280"/>
            <a:ext cx="357156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465562"/>
                </a:solidFill>
                <a:latin typeface="Euphemia"/>
              </a:rPr>
              <a:t>Вольтамперная характеристика джозефсоновского перехода</a:t>
            </a:r>
            <a:endParaRPr b="0" lang="ru-RU" sz="1800" spc="-1" strike="noStrike">
              <a:latin typeface="Arial"/>
            </a:endParaRPr>
          </a:p>
        </p:txBody>
      </p:sp>
      <p:sp>
        <p:nvSpPr>
          <p:cNvPr id="230" name="CustomShape 3"/>
          <p:cNvSpPr/>
          <p:nvPr/>
        </p:nvSpPr>
        <p:spPr>
          <a:xfrm>
            <a:off x="5451480" y="1571760"/>
            <a:ext cx="6071760" cy="551484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1800" spc="-1" strike="noStrike">
                <a:solidFill>
                  <a:srgbClr val="465562"/>
                </a:solidFill>
                <a:latin typeface="Euphemia"/>
              </a:rPr>
              <a:t>	</a:t>
            </a:r>
            <a:r>
              <a:rPr b="0" lang="ru-RU" sz="1800" spc="-1" strike="noStrike">
                <a:solidFill>
                  <a:srgbClr val="465562"/>
                </a:solidFill>
                <a:latin typeface="Euphemia"/>
              </a:rPr>
              <a:t>При облучении джозефсоновского контакта СВЧ-излучением с частотой </a:t>
            </a:r>
            <a:r>
              <a:rPr b="0" lang="el-GR" sz="1800" spc="-1" strike="noStrike">
                <a:solidFill>
                  <a:srgbClr val="465562"/>
                </a:solidFill>
                <a:latin typeface="Times New Roman"/>
              </a:rPr>
              <a:t>Ω</a:t>
            </a:r>
            <a:r>
              <a:rPr b="0" lang="ru-RU" sz="1800" spc="-1" strike="noStrike">
                <a:solidFill>
                  <a:srgbClr val="465562"/>
                </a:solidFill>
                <a:latin typeface="Times New Roman"/>
              </a:rPr>
              <a:t> </a:t>
            </a:r>
            <a:r>
              <a:rPr b="0" lang="ru-RU" sz="1800" spc="-1" strike="noStrike">
                <a:solidFill>
                  <a:srgbClr val="465562"/>
                </a:solidFill>
                <a:latin typeface="Euphemia"/>
              </a:rPr>
              <a:t>на нем появляется напряжение </a:t>
            </a:r>
            <a:r>
              <a:rPr b="0" lang="en-US" sz="1800" spc="-1" strike="noStrike">
                <a:solidFill>
                  <a:srgbClr val="465562"/>
                </a:solidFill>
                <a:latin typeface="Euphemia"/>
              </a:rPr>
              <a:t>V</a:t>
            </a:r>
            <a:r>
              <a:rPr b="0" lang="ru-RU" sz="1800" spc="-1" strike="noStrike">
                <a:solidFill>
                  <a:srgbClr val="465562"/>
                </a:solidFill>
                <a:latin typeface="Euphemia"/>
              </a:rPr>
              <a:t> при условии </a:t>
            </a:r>
            <a:r>
              <a:rPr b="0" lang="en-US" sz="1800" spc="-1" strike="noStrike">
                <a:solidFill>
                  <a:srgbClr val="465562"/>
                </a:solidFill>
                <a:latin typeface="Euphemia"/>
              </a:rPr>
              <a:t>n</a:t>
            </a:r>
            <a:r>
              <a:rPr b="0" lang="en-US" sz="1800" spc="-1" strike="noStrike">
                <a:solidFill>
                  <a:srgbClr val="465562"/>
                </a:solidFill>
                <a:latin typeface="Times New Roman"/>
              </a:rPr>
              <a:t>ħ</a:t>
            </a:r>
            <a:r>
              <a:rPr b="0" lang="el-GR" sz="1800" spc="-1" strike="noStrike">
                <a:solidFill>
                  <a:srgbClr val="465562"/>
                </a:solidFill>
                <a:latin typeface="Times New Roman"/>
              </a:rPr>
              <a:t>Ω</a:t>
            </a:r>
            <a:r>
              <a:rPr b="1" lang="ru-RU" sz="1800" spc="-1" strike="noStrike">
                <a:solidFill>
                  <a:srgbClr val="465562"/>
                </a:solidFill>
                <a:latin typeface="Times New Roman"/>
              </a:rPr>
              <a:t>=</a:t>
            </a:r>
            <a:r>
              <a:rPr b="1" lang="en-US" sz="1800" spc="-1" strike="noStrike">
                <a:solidFill>
                  <a:srgbClr val="465562"/>
                </a:solidFill>
                <a:latin typeface="Times New Roman"/>
              </a:rPr>
              <a:t>2eV. 2e/</a:t>
            </a:r>
            <a:r>
              <a:rPr b="0" lang="en-US" sz="1800" spc="-1" strike="noStrike">
                <a:solidFill>
                  <a:srgbClr val="465562"/>
                </a:solidFill>
                <a:latin typeface="Times New Roman"/>
              </a:rPr>
              <a:t>ħ=</a:t>
            </a:r>
            <a:r>
              <a:rPr b="0" lang="ru-RU" sz="1800" spc="-1" strike="noStrike">
                <a:solidFill>
                  <a:srgbClr val="465562"/>
                </a:solidFill>
                <a:latin typeface="Euphemia"/>
              </a:rPr>
              <a:t> 4,83594000*10</a:t>
            </a:r>
            <a:r>
              <a:rPr b="0" lang="ru-RU" sz="1800" spc="-1" strike="noStrike" baseline="30000">
                <a:solidFill>
                  <a:srgbClr val="465562"/>
                </a:solidFill>
                <a:latin typeface="Euphemia"/>
              </a:rPr>
              <a:t>14</a:t>
            </a:r>
            <a:r>
              <a:rPr b="0" lang="ru-RU" sz="1800" spc="-1" strike="noStrike">
                <a:solidFill>
                  <a:srgbClr val="465562"/>
                </a:solidFill>
                <a:latin typeface="Euphemia"/>
              </a:rPr>
              <a:t> Гц/В</a:t>
            </a:r>
            <a:r>
              <a:rPr b="0" lang="en-US" sz="1800" spc="-1" strike="noStrike">
                <a:solidFill>
                  <a:srgbClr val="465562"/>
                </a:solidFill>
                <a:latin typeface="Euphemia"/>
              </a:rPr>
              <a:t> </a:t>
            </a:r>
            <a:r>
              <a:rPr b="0" lang="ru-RU" sz="1800" spc="-1" strike="noStrike">
                <a:solidFill>
                  <a:srgbClr val="465562"/>
                </a:solidFill>
                <a:latin typeface="Euphemia"/>
              </a:rPr>
              <a:t>с погрешностью </a:t>
            </a:r>
            <a:r>
              <a:rPr b="0" lang="en-US" sz="1800" spc="-1" strike="noStrike">
                <a:solidFill>
                  <a:srgbClr val="465562"/>
                </a:solidFill>
                <a:latin typeface="Euphemia"/>
              </a:rPr>
              <a:t>2*10</a:t>
            </a:r>
            <a:r>
              <a:rPr b="0" lang="en-US" sz="1800" spc="-1" strike="noStrike" baseline="30000">
                <a:solidFill>
                  <a:srgbClr val="465562"/>
                </a:solidFill>
                <a:latin typeface="Euphemia"/>
              </a:rPr>
              <a:t>-8</a:t>
            </a:r>
            <a:endParaRPr b="0" lang="ru-RU" sz="1800" spc="-1" strike="noStrike">
              <a:latin typeface="Arial"/>
            </a:endParaRPr>
          </a:p>
          <a:p>
            <a:pPr algn="just">
              <a:lnSpc>
                <a:spcPct val="90000"/>
              </a:lnSpc>
            </a:pPr>
            <a:r>
              <a:rPr b="0" lang="ru-RU" sz="1800" spc="-1" strike="noStrike">
                <a:solidFill>
                  <a:srgbClr val="465562"/>
                </a:solidFill>
                <a:latin typeface="Euphemia"/>
              </a:rPr>
              <a:t>	</a:t>
            </a:r>
            <a:r>
              <a:rPr b="0" lang="ru-RU" sz="1800" spc="-1" strike="noStrike">
                <a:solidFill>
                  <a:srgbClr val="465562"/>
                </a:solidFill>
                <a:latin typeface="Euphemia"/>
              </a:rPr>
              <a:t>В России государственный первичный эталон ЭДС и постоянного напряжения воспроизводит вольт с помощью эффекта Джозефсона. Размер единицы вольта передается вторичному эталону, в качестве которого применяется группа термостатированных насыщенных элементов. При повышении точности определения значение величины (2e/h), ожидаемого в ближайшие годы, точность «джозефсоновского вольта» может возрасти более чем на 1 порядок.</a:t>
            </a:r>
            <a:endParaRPr b="0" lang="ru-RU" sz="1800" spc="-1" strike="noStrike">
              <a:latin typeface="Arial"/>
            </a:endParaRPr>
          </a:p>
          <a:p>
            <a:pPr algn="just">
              <a:lnSpc>
                <a:spcPct val="90000"/>
              </a:lnSpc>
            </a:pPr>
            <a:r>
              <a:rPr b="0" lang="ru-RU" sz="1800" spc="-1" strike="noStrike">
                <a:solidFill>
                  <a:srgbClr val="465562"/>
                </a:solidFill>
                <a:latin typeface="Euphemia"/>
              </a:rPr>
              <a:t>  </a:t>
            </a:r>
            <a:r>
              <a:rPr b="0" lang="ru-RU" sz="1800" spc="-1" strike="noStrike">
                <a:solidFill>
                  <a:srgbClr val="465562"/>
                </a:solidFill>
                <a:latin typeface="Euphemia"/>
              </a:rPr>
              <a:t>	</a:t>
            </a:r>
            <a:r>
              <a:rPr b="0" lang="ru-RU" sz="1800" spc="-1" strike="noStrike">
                <a:solidFill>
                  <a:srgbClr val="465562"/>
                </a:solidFill>
                <a:latin typeface="Euphemia"/>
              </a:rPr>
              <a:t>В последнее время были созданы интегральные схемы, включающие в себя порядка 1000 переходов Джозефсона и позволяющие воспроизводить напряжение непосредственно в 1 В и выше.</a:t>
            </a:r>
            <a:endParaRPr b="0" lang="ru-RU" sz="1800" spc="-1" strike="noStrike">
              <a:latin typeface="Arial"/>
            </a:endParaRPr>
          </a:p>
        </p:txBody>
      </p:sp>
      <p:pic>
        <p:nvPicPr>
          <p:cNvPr id="231" name="Content Placeholder 10" descr="img-AOrvjj.png"/>
          <p:cNvPicPr/>
          <p:nvPr/>
        </p:nvPicPr>
        <p:blipFill>
          <a:blip r:embed="rId1"/>
          <a:stretch/>
        </p:blipFill>
        <p:spPr>
          <a:xfrm>
            <a:off x="1236600" y="1714320"/>
            <a:ext cx="3826800" cy="276624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Практическая реализация эталона вольта</a:t>
            </a:r>
            <a:endParaRPr b="0" lang="en-US" sz="3600" spc="-1" strike="noStrike">
              <a:solidFill>
                <a:srgbClr val="465562"/>
              </a:solidFill>
              <a:latin typeface="Euphemia"/>
            </a:endParaRPr>
          </a:p>
        </p:txBody>
      </p:sp>
      <p:sp>
        <p:nvSpPr>
          <p:cNvPr id="233" name="TextShape 2"/>
          <p:cNvSpPr txBox="1"/>
          <p:nvPr/>
        </p:nvSpPr>
        <p:spPr>
          <a:xfrm>
            <a:off x="1593360" y="1600200"/>
            <a:ext cx="9782280" cy="4571640"/>
          </a:xfrm>
          <a:prstGeom prst="rect">
            <a:avLst/>
          </a:prstGeom>
          <a:noFill/>
          <a:ln>
            <a:noFill/>
          </a:ln>
        </p:spPr>
        <p:txBody>
          <a:bodyPr>
            <a:normAutofit fontScale="40000"/>
          </a:bodyPr>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В 2014 году специалистами Нижегородского научно-исследовательского приборостроительного института «Кварц» им. Горшкова был впервые создан рабочий образец квантового эталона напряжения.</a:t>
            </a:r>
            <a:r>
              <a:rPr b="0" i="1" lang="ru-RU" sz="2800" spc="-1" strike="noStrike">
                <a:solidFill>
                  <a:srgbClr val="465562"/>
                </a:solidFill>
                <a:latin typeface="Euphemia"/>
              </a:rPr>
              <a:t> </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 </a:t>
            </a:r>
            <a:r>
              <a:rPr b="0" lang="ru-RU" sz="2800" spc="-1" strike="noStrike">
                <a:solidFill>
                  <a:srgbClr val="465562"/>
                </a:solidFill>
                <a:latin typeface="Euphemia"/>
              </a:rPr>
              <a:t>Эталон выполнен в виде джозефсоновской микросхемы на основе высокотемпературных сверхпроводников. Основные технические характеристики микросхемы: выходное напряжение 25 мВ, рабочая температура 75-77 К, рабочая частота 73-74 ГГц.</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На основе этой микросхемы в институте «Кварц» был впервые создан рабочий образец меры напряжения, которая по своим параметрам удовлетворяет требованиям, предъявляемым к эталонным средствам измерения. Мера напряжения имеет выходное напряжение от 0 до 10 В, шаг изменения выходного напряжения  0,1 В и относительную нестабильность за межповерочный интервал 5×10</a:t>
            </a:r>
            <a:r>
              <a:rPr b="0" lang="ru-RU" sz="2800" spc="-1" strike="noStrike" baseline="30000">
                <a:solidFill>
                  <a:srgbClr val="465562"/>
                </a:solidFill>
                <a:latin typeface="Euphemia"/>
              </a:rPr>
              <a:t>−8</a:t>
            </a:r>
            <a:r>
              <a:rPr b="0" lang="ru-RU" sz="2800" spc="-1" strike="noStrike">
                <a:solidFill>
                  <a:srgbClr val="465562"/>
                </a:solidFill>
                <a:latin typeface="Euphemia"/>
              </a:rPr>
              <a:t>.</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Основные задачи квантовой метрологии</a:t>
            </a:r>
            <a:endParaRPr b="0" lang="en-US" sz="3600" spc="-1" strike="noStrike">
              <a:solidFill>
                <a:srgbClr val="465562"/>
              </a:solidFill>
              <a:latin typeface="Euphemia"/>
            </a:endParaRPr>
          </a:p>
        </p:txBody>
      </p:sp>
      <p:sp>
        <p:nvSpPr>
          <p:cNvPr id="164" name="TextShape 2"/>
          <p:cNvSpPr txBox="1"/>
          <p:nvPr/>
        </p:nvSpPr>
        <p:spPr>
          <a:xfrm>
            <a:off x="1593360" y="1600200"/>
            <a:ext cx="9782280" cy="4571640"/>
          </a:xfrm>
          <a:prstGeom prst="rect">
            <a:avLst/>
          </a:prstGeom>
          <a:noFill/>
          <a:ln>
            <a:noFill/>
          </a:ln>
        </p:spPr>
        <p:txBody>
          <a:bodyPr>
            <a:normAutofit fontScale="44000"/>
          </a:bodyPr>
          <a:p>
            <a:pPr marL="246960" indent="-246600" algn="just">
              <a:lnSpc>
                <a:spcPct val="90000"/>
              </a:lnSpc>
              <a:spcBef>
                <a:spcPts val="1400"/>
              </a:spcBef>
              <a:tabLst>
                <a:tab algn="l" pos="0"/>
              </a:tabLst>
            </a:pPr>
            <a:r>
              <a:rPr b="0" lang="ru-RU" sz="2800" spc="-1" strike="noStrike">
                <a:solidFill>
                  <a:srgbClr val="465562"/>
                </a:solidFill>
                <a:latin typeface="Euphemia"/>
              </a:rPr>
              <a:t>Главные направления в квантовой метрологии: </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tabLst>
                <a:tab algn="l" pos="0"/>
              </a:tabLst>
            </a:pPr>
            <a:r>
              <a:rPr b="0" lang="ru-RU" sz="2800" spc="-1" strike="noStrike">
                <a:solidFill>
                  <a:srgbClr val="465562"/>
                </a:solidFill>
                <a:latin typeface="Euphemia"/>
              </a:rPr>
              <a:t>Разработка и реализация квантовых эталонов (КЭ); </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tabLst>
                <a:tab algn="l" pos="0"/>
              </a:tabLst>
            </a:pPr>
            <a:r>
              <a:rPr b="0" lang="ru-RU" sz="2800" spc="-1" strike="noStrike">
                <a:solidFill>
                  <a:srgbClr val="465562"/>
                </a:solidFill>
                <a:latin typeface="Euphemia"/>
              </a:rPr>
              <a:t>Установление соответствия между размерами единиц, </a:t>
            </a:r>
            <a:r>
              <a:rPr b="0" lang="ru-RU" sz="2800" spc="-1" strike="noStrike">
                <a:solidFill>
                  <a:srgbClr val="465562"/>
                </a:solidFill>
                <a:latin typeface="Euphemia"/>
              </a:rPr>
              <a:t>воспроизводимых различными КЭ, а также </a:t>
            </a:r>
            <a:r>
              <a:rPr b="0" lang="ru-RU" sz="2800" spc="-1" strike="noStrike">
                <a:solidFill>
                  <a:srgbClr val="465562"/>
                </a:solidFill>
                <a:latin typeface="Euphemia"/>
              </a:rPr>
              <a:t>преемственности между ними и традиционными </a:t>
            </a:r>
            <a:r>
              <a:rPr b="0" lang="ru-RU" sz="2800" spc="-1" strike="noStrike">
                <a:solidFill>
                  <a:srgbClr val="465562"/>
                </a:solidFill>
                <a:latin typeface="Euphemia"/>
              </a:rPr>
              <a:t>эталонами;</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tabLst>
                <a:tab algn="l" pos="0"/>
              </a:tabLst>
            </a:pPr>
            <a:r>
              <a:rPr b="0" lang="ru-RU" sz="2800" spc="-1" strike="noStrike">
                <a:solidFill>
                  <a:srgbClr val="465562"/>
                </a:solidFill>
                <a:latin typeface="Euphemia"/>
              </a:rPr>
              <a:t>Выявление и изучение погрешностей КЭ, в т. ч. </a:t>
            </a:r>
            <a:r>
              <a:rPr b="0" lang="ru-RU" sz="2800" spc="-1" strike="noStrike">
                <a:solidFill>
                  <a:srgbClr val="465562"/>
                </a:solidFill>
                <a:latin typeface="Euphemia"/>
              </a:rPr>
              <a:t>вызываемых ограничениями квантового характера;</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tabLst>
                <a:tab algn="l" pos="0"/>
              </a:tabLst>
            </a:pPr>
            <a:r>
              <a:rPr b="0" lang="ru-RU" sz="2800" spc="-1" strike="noStrike">
                <a:solidFill>
                  <a:srgbClr val="465562"/>
                </a:solidFill>
                <a:latin typeface="Euphemia"/>
              </a:rPr>
              <a:t>Поиск квантовых явлений, в которых наиболее стабильно </a:t>
            </a:r>
            <a:r>
              <a:rPr b="0" lang="ru-RU" sz="2800" spc="-1" strike="noStrike">
                <a:solidFill>
                  <a:srgbClr val="465562"/>
                </a:solidFill>
                <a:latin typeface="Euphemia"/>
              </a:rPr>
              <a:t>и с минимальной погрешностью воспроизводятся значения </a:t>
            </a:r>
            <a:r>
              <a:rPr b="0" lang="ru-RU" sz="2800" spc="-1" strike="noStrike">
                <a:solidFill>
                  <a:srgbClr val="465562"/>
                </a:solidFill>
                <a:latin typeface="Euphemia"/>
              </a:rPr>
              <a:t>фундаментальных констант и их комбинаций;</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tabLst>
                <a:tab algn="l" pos="0"/>
              </a:tabLst>
            </a:pPr>
            <a:r>
              <a:rPr b="0" lang="ru-RU" sz="2800" spc="-1" strike="noStrike">
                <a:solidFill>
                  <a:srgbClr val="465562"/>
                </a:solidFill>
                <a:latin typeface="Euphemia"/>
              </a:rPr>
              <a:t>Развитие методов измерений с наивысшей точностью и </a:t>
            </a:r>
            <a:r>
              <a:rPr b="0" lang="ru-RU" sz="2800" spc="-1" strike="noStrike">
                <a:solidFill>
                  <a:srgbClr val="465562"/>
                </a:solidFill>
                <a:latin typeface="Euphemia"/>
              </a:rPr>
              <a:t>минимальным порогом чувствительности, основанных на </a:t>
            </a:r>
            <a:r>
              <a:rPr b="0" lang="ru-RU" sz="2800" spc="-1" strike="noStrike">
                <a:solidFill>
                  <a:srgbClr val="465562"/>
                </a:solidFill>
                <a:latin typeface="Euphemia"/>
              </a:rPr>
              <a:t>квантовых явлениях. </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Практическая реализация эталона вольта</a:t>
            </a:r>
            <a:endParaRPr b="0" lang="en-US" sz="3600" spc="-1" strike="noStrike">
              <a:solidFill>
                <a:srgbClr val="465562"/>
              </a:solidFill>
              <a:latin typeface="Euphemia"/>
            </a:endParaRPr>
          </a:p>
        </p:txBody>
      </p:sp>
      <p:sp>
        <p:nvSpPr>
          <p:cNvPr id="235" name="TextShape 2"/>
          <p:cNvSpPr txBox="1"/>
          <p:nvPr/>
        </p:nvSpPr>
        <p:spPr>
          <a:xfrm>
            <a:off x="1593360" y="1600200"/>
            <a:ext cx="9782280" cy="4571640"/>
          </a:xfrm>
          <a:prstGeom prst="rect">
            <a:avLst/>
          </a:prstGeom>
          <a:noFill/>
          <a:ln>
            <a:noFill/>
          </a:ln>
        </p:spPr>
        <p:txBody>
          <a:bodyPr>
            <a:normAutofit fontScale="40000"/>
          </a:bodyPr>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В 2014 году специалистами Нижегородского научно-исследовательского приборостроительного института «Кварц» им. Горшкова был впервые создан рабочий образец квантового эталона напряжения.</a:t>
            </a:r>
            <a:r>
              <a:rPr b="0" i="1" lang="ru-RU" sz="2800" spc="-1" strike="noStrike">
                <a:solidFill>
                  <a:srgbClr val="465562"/>
                </a:solidFill>
                <a:latin typeface="Euphemia"/>
              </a:rPr>
              <a:t> </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 </a:t>
            </a:r>
            <a:r>
              <a:rPr b="0" lang="ru-RU" sz="2800" spc="-1" strike="noStrike">
                <a:solidFill>
                  <a:srgbClr val="465562"/>
                </a:solidFill>
                <a:latin typeface="Euphemia"/>
              </a:rPr>
              <a:t>Эталон выполнен в виде джозефсоновской микросхемы на основе высокотемпературных сверхпроводников. Основные технические характеристики микросхемы: выходное напряжение 25 мВ, рабочая температура 75-77 К, рабочая частота 73-74 ГГц.</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На основе этой микросхемы в институте «Кварц» был впервые создан рабочий образец меры напряжения, которая по своим параметрам удовлетворяет требованиям, предъявляемым к эталонным средствам измерения. Мера напряжения имеет выходное напряжение от 0 до 10 В, шаг изменения выходного напряжения  0,1 В и относительную нестабильность за межповерочный интервал 5×10</a:t>
            </a:r>
            <a:r>
              <a:rPr b="0" lang="ru-RU" sz="2800" spc="-1" strike="noStrike" baseline="30000">
                <a:solidFill>
                  <a:srgbClr val="465562"/>
                </a:solidFill>
                <a:latin typeface="Euphemia"/>
              </a:rPr>
              <a:t>−8</a:t>
            </a:r>
            <a:r>
              <a:rPr b="0" lang="ru-RU" sz="2800" spc="-1" strike="noStrike">
                <a:solidFill>
                  <a:srgbClr val="465562"/>
                </a:solidFill>
                <a:latin typeface="Euphemia"/>
              </a:rPr>
              <a:t>.</a:t>
            </a:r>
            <a:endParaRPr b="0" lang="en-US" sz="2800" spc="-1" strike="noStrike">
              <a:solidFill>
                <a:srgbClr val="465562"/>
              </a:solidFill>
              <a:latin typeface="Euphemia"/>
            </a:endParaRPr>
          </a:p>
        </p:txBody>
      </p:sp>
      <p:pic>
        <p:nvPicPr>
          <p:cNvPr id="236" name="Picture 3" descr="KRET.jpg"/>
          <p:cNvPicPr/>
          <p:nvPr/>
        </p:nvPicPr>
        <p:blipFill>
          <a:blip r:embed="rId1"/>
          <a:stretch/>
        </p:blipFill>
        <p:spPr>
          <a:xfrm>
            <a:off x="2451240" y="1857240"/>
            <a:ext cx="7619760" cy="406692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эффект Холла</a:t>
            </a:r>
            <a:endParaRPr b="0" lang="en-US" sz="3600" spc="-1" strike="noStrike">
              <a:solidFill>
                <a:srgbClr val="465562"/>
              </a:solidFill>
              <a:latin typeface="Euphemia"/>
            </a:endParaRPr>
          </a:p>
        </p:txBody>
      </p:sp>
      <p:pic>
        <p:nvPicPr>
          <p:cNvPr id="238" name="Content Placeholder 3" descr="QuantumHallEffect.png"/>
          <p:cNvPicPr/>
          <p:nvPr/>
        </p:nvPicPr>
        <p:blipFill>
          <a:blip r:embed="rId1"/>
          <a:srcRect l="16567" t="0" r="34110" b="0"/>
          <a:stretch/>
        </p:blipFill>
        <p:spPr>
          <a:xfrm>
            <a:off x="1450800" y="1643040"/>
            <a:ext cx="2999880" cy="4571640"/>
          </a:xfrm>
          <a:prstGeom prst="rect">
            <a:avLst/>
          </a:prstGeom>
          <a:ln>
            <a:noFill/>
          </a:ln>
        </p:spPr>
      </p:pic>
      <p:sp>
        <p:nvSpPr>
          <p:cNvPr id="239" name="CustomShape 2"/>
          <p:cNvSpPr/>
          <p:nvPr/>
        </p:nvSpPr>
        <p:spPr>
          <a:xfrm>
            <a:off x="4737240" y="1357200"/>
            <a:ext cx="5054040" cy="230904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1800" spc="-1" strike="noStrike">
                <a:solidFill>
                  <a:srgbClr val="465562"/>
                </a:solidFill>
                <a:latin typeface="Euphemia"/>
              </a:rPr>
              <a:t>Квантовый эффект Холла был открыт в 1980 г. Фон-Клитцингом. Суть его состоит в том, что в специальных структурах типа металл-диэлектрик-полупроводник при температуре жидкого гелия и в сильном магнитном поле электрическое сопротивление принимает строго фиксированные дискретные значения:</a:t>
            </a:r>
            <a:endParaRPr b="0" lang="ru-RU" sz="1800" spc="-1" strike="noStrike">
              <a:latin typeface="Arial"/>
            </a:endParaRPr>
          </a:p>
        </p:txBody>
      </p:sp>
      <p:pic>
        <p:nvPicPr>
          <p:cNvPr id="240" name="Picture 6" descr="a02.jpg"/>
          <p:cNvPicPr/>
          <p:nvPr/>
        </p:nvPicPr>
        <p:blipFill>
          <a:blip r:embed="rId2"/>
          <a:srcRect l="-2345" t="8199" r="48828" b="0"/>
          <a:stretch/>
        </p:blipFill>
        <p:spPr>
          <a:xfrm>
            <a:off x="9523440" y="3286080"/>
            <a:ext cx="2169720" cy="21283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эффект Холла</a:t>
            </a:r>
            <a:endParaRPr b="0" lang="en-US" sz="3600" spc="-1" strike="noStrike">
              <a:solidFill>
                <a:srgbClr val="465562"/>
              </a:solidFill>
              <a:latin typeface="Euphemia"/>
            </a:endParaRPr>
          </a:p>
        </p:txBody>
      </p:sp>
      <p:pic>
        <p:nvPicPr>
          <p:cNvPr id="242" name="Content Placeholder 4" descr="HallEffect.gif"/>
          <p:cNvPicPr/>
          <p:nvPr/>
        </p:nvPicPr>
        <p:blipFill>
          <a:blip r:embed="rId1"/>
          <a:stretch/>
        </p:blipFill>
        <p:spPr>
          <a:xfrm>
            <a:off x="3451320" y="1571760"/>
            <a:ext cx="5295600" cy="3508920"/>
          </a:xfrm>
          <a:prstGeom prst="rect">
            <a:avLst/>
          </a:prstGeom>
          <a:ln>
            <a:noFill/>
          </a:ln>
        </p:spPr>
      </p:pic>
      <p:sp>
        <p:nvSpPr>
          <p:cNvPr id="243" name="CustomShape 2"/>
          <p:cNvSpPr/>
          <p:nvPr/>
        </p:nvSpPr>
        <p:spPr>
          <a:xfrm>
            <a:off x="2093760" y="5214960"/>
            <a:ext cx="8857800" cy="132264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ru-RU" sz="1800" spc="-1" strike="noStrike">
                <a:solidFill>
                  <a:srgbClr val="465562"/>
                </a:solidFill>
                <a:latin typeface="Euphemia"/>
              </a:rPr>
              <a:t>Зависимость холловского сопротивления от величины приложенного магнитного поля. Кривая с острыми пиками - это зависимость омического сопротивления образца от магнитного поля. Как следует из графика, сопротивление каждый раз обращается в нуль, когда квантовый эффект Холла выходит на плато.</a:t>
            </a:r>
            <a:endParaRPr b="0" lang="ru-RU"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эталон сопротивления</a:t>
            </a:r>
            <a:endParaRPr b="0" lang="en-US" sz="3600" spc="-1" strike="noStrike">
              <a:solidFill>
                <a:srgbClr val="465562"/>
              </a:solidFill>
              <a:latin typeface="Euphemia"/>
            </a:endParaRPr>
          </a:p>
        </p:txBody>
      </p:sp>
      <p:sp>
        <p:nvSpPr>
          <p:cNvPr id="245" name="TextShape 2"/>
          <p:cNvSpPr txBox="1"/>
          <p:nvPr/>
        </p:nvSpPr>
        <p:spPr>
          <a:xfrm>
            <a:off x="1593360" y="1600200"/>
            <a:ext cx="9782280" cy="4571640"/>
          </a:xfrm>
          <a:prstGeom prst="rect">
            <a:avLst/>
          </a:prstGeom>
          <a:noFill/>
          <a:ln>
            <a:noFill/>
          </a:ln>
        </p:spPr>
        <p:txBody>
          <a:bodyPr>
            <a:normAutofit fontScale="39000"/>
          </a:bodyPr>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Величина </a:t>
            </a:r>
            <a:r>
              <a:rPr b="0" lang="en-US" sz="2800" spc="-1" strike="noStrike">
                <a:solidFill>
                  <a:srgbClr val="465562"/>
                </a:solidFill>
                <a:latin typeface="Euphemia"/>
              </a:rPr>
              <a:t>R</a:t>
            </a:r>
            <a:r>
              <a:rPr b="0" lang="en-US" sz="2800" spc="-1" strike="noStrike" baseline="-25000">
                <a:solidFill>
                  <a:srgbClr val="465562"/>
                </a:solidFill>
                <a:latin typeface="Euphemia"/>
              </a:rPr>
              <a:t>x</a:t>
            </a:r>
            <a:r>
              <a:rPr b="0" lang="en-US" sz="2800" spc="-1" strike="noStrike">
                <a:solidFill>
                  <a:srgbClr val="465562"/>
                </a:solidFill>
                <a:latin typeface="Euphemia"/>
              </a:rPr>
              <a:t>=h/e</a:t>
            </a:r>
            <a:r>
              <a:rPr b="0" lang="en-US" sz="2800" spc="-1" strike="noStrike" baseline="30000">
                <a:solidFill>
                  <a:srgbClr val="465562"/>
                </a:solidFill>
                <a:latin typeface="Euphemia"/>
              </a:rPr>
              <a:t>2</a:t>
            </a:r>
            <a:r>
              <a:rPr b="0" lang="en-US" sz="2800" spc="-1" strike="noStrike">
                <a:solidFill>
                  <a:srgbClr val="465562"/>
                </a:solidFill>
                <a:latin typeface="Euphemia"/>
              </a:rPr>
              <a:t>=</a:t>
            </a:r>
            <a:r>
              <a:rPr b="0" lang="ru-RU" sz="2800" spc="-1" strike="noStrike">
                <a:solidFill>
                  <a:srgbClr val="465562"/>
                </a:solidFill>
                <a:latin typeface="Euphemia"/>
              </a:rPr>
              <a:t>25812,807 Ом</a:t>
            </a:r>
            <a:r>
              <a:rPr b="0" lang="en-US" sz="2800" spc="-1" strike="noStrike">
                <a:solidFill>
                  <a:srgbClr val="465562"/>
                </a:solidFill>
                <a:latin typeface="Euphemia"/>
              </a:rPr>
              <a:t> </a:t>
            </a:r>
            <a:r>
              <a:rPr b="0" lang="ru-RU" sz="2800" spc="-1" strike="noStrike">
                <a:solidFill>
                  <a:srgbClr val="465562"/>
                </a:solidFill>
                <a:latin typeface="Euphemia"/>
              </a:rPr>
              <a:t>называется константой Клитцинга</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Величина константы Клитцинга измерена с точностью 10</a:t>
            </a:r>
            <a:r>
              <a:rPr b="0" lang="ru-RU" sz="2800" spc="-1" strike="noStrike" baseline="30000">
                <a:solidFill>
                  <a:srgbClr val="465562"/>
                </a:solidFill>
                <a:latin typeface="Euphemia"/>
              </a:rPr>
              <a:t>-8</a:t>
            </a:r>
            <a:r>
              <a:rPr b="0" lang="ru-RU" sz="2800" spc="-1" strike="noStrike">
                <a:solidFill>
                  <a:srgbClr val="465562"/>
                </a:solidFill>
                <a:latin typeface="Euphemia"/>
              </a:rPr>
              <a:t>.</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Теоретически возможно довести точность измерения </a:t>
            </a:r>
            <a:r>
              <a:rPr b="0" lang="en-US" sz="2800" spc="-1" strike="noStrike">
                <a:solidFill>
                  <a:srgbClr val="465562"/>
                </a:solidFill>
                <a:latin typeface="Euphemia"/>
              </a:rPr>
              <a:t>R</a:t>
            </a:r>
            <a:r>
              <a:rPr b="0" lang="en-US" sz="2800" spc="-1" strike="noStrike" baseline="-25000">
                <a:solidFill>
                  <a:srgbClr val="465562"/>
                </a:solidFill>
                <a:latin typeface="Euphemia"/>
              </a:rPr>
              <a:t>x</a:t>
            </a:r>
            <a:r>
              <a:rPr b="0" lang="ru-RU" sz="2800" spc="-1" strike="noStrike" baseline="-25000">
                <a:solidFill>
                  <a:srgbClr val="465562"/>
                </a:solidFill>
                <a:latin typeface="Euphemia"/>
              </a:rPr>
              <a:t> </a:t>
            </a:r>
            <a:r>
              <a:rPr b="0" lang="ru-RU" sz="2800" spc="-1" strike="noStrike">
                <a:solidFill>
                  <a:srgbClr val="465562"/>
                </a:solidFill>
                <a:latin typeface="Euphemia"/>
              </a:rPr>
              <a:t>до 10</a:t>
            </a:r>
            <a:r>
              <a:rPr b="0" lang="ru-RU" sz="2800" spc="-1" strike="noStrike" baseline="30000">
                <a:solidFill>
                  <a:srgbClr val="465562"/>
                </a:solidFill>
                <a:latin typeface="Euphemia"/>
              </a:rPr>
              <a:t>-16</a:t>
            </a:r>
            <a:r>
              <a:rPr b="0" lang="ru-RU" sz="2800" spc="-1" strike="noStrike">
                <a:solidFill>
                  <a:srgbClr val="465562"/>
                </a:solidFill>
                <a:latin typeface="Euphemia"/>
              </a:rPr>
              <a:t>. </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Среднеквадратическое отклонение воспроизведения единицы сопротивления с помощью квантового эталона не превышает 3</a:t>
            </a:r>
            <a:r>
              <a:rPr b="0" lang="ru-RU" sz="2800" spc="-1" strike="noStrike" baseline="30000">
                <a:solidFill>
                  <a:srgbClr val="465562"/>
                </a:solidFill>
                <a:latin typeface="Euphemia"/>
              </a:rPr>
              <a:t>.</a:t>
            </a:r>
            <a:r>
              <a:rPr b="0" lang="ru-RU" sz="2800" spc="-1" strike="noStrike">
                <a:solidFill>
                  <a:srgbClr val="465562"/>
                </a:solidFill>
                <a:latin typeface="Euphemia"/>
              </a:rPr>
              <a:t>10</a:t>
            </a:r>
            <a:r>
              <a:rPr b="0" lang="ru-RU" sz="2800" spc="-1" strike="noStrike" baseline="30000">
                <a:solidFill>
                  <a:srgbClr val="465562"/>
                </a:solidFill>
                <a:latin typeface="Euphemia"/>
              </a:rPr>
              <a:t>-8 </a:t>
            </a:r>
            <a:r>
              <a:rPr b="0" lang="ru-RU" sz="2800" spc="-1" strike="noStrike">
                <a:solidFill>
                  <a:srgbClr val="465562"/>
                </a:solidFill>
                <a:latin typeface="Euphemia"/>
              </a:rPr>
              <a:t>при неисключенной систематической погрешности 3</a:t>
            </a:r>
            <a:r>
              <a:rPr b="0" lang="ru-RU" sz="2800" spc="-1" strike="noStrike" baseline="30000">
                <a:solidFill>
                  <a:srgbClr val="465562"/>
                </a:solidFill>
                <a:latin typeface="Euphemia"/>
              </a:rPr>
              <a:t>.</a:t>
            </a:r>
            <a:r>
              <a:rPr b="0" lang="ru-RU" sz="2800" spc="-1" strike="noStrike">
                <a:solidFill>
                  <a:srgbClr val="465562"/>
                </a:solidFill>
                <a:latin typeface="Euphemia"/>
              </a:rPr>
              <a:t>10</a:t>
            </a:r>
            <a:r>
              <a:rPr b="0" lang="ru-RU" sz="2800" spc="-1" strike="noStrike" baseline="30000">
                <a:solidFill>
                  <a:srgbClr val="465562"/>
                </a:solidFill>
                <a:latin typeface="Euphemia"/>
              </a:rPr>
              <a:t>-7</a:t>
            </a:r>
            <a:r>
              <a:rPr b="0" lang="ru-RU" sz="2800" spc="-1" strike="noStrike">
                <a:solidFill>
                  <a:srgbClr val="465562"/>
                </a:solidFill>
                <a:latin typeface="Euphemia"/>
              </a:rPr>
              <a:t>.</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Другой составной частью эталона является группа из 10 манганиновых катушек сопротивления с номинальным значением 1 Ом, обеспечивающая воспроизведение Ома со средним квадратическим отклонением результата измерений 3 </a:t>
            </a:r>
            <a:r>
              <a:rPr b="0" lang="ru-RU" sz="2800" spc="-1" strike="noStrike" baseline="30000">
                <a:solidFill>
                  <a:srgbClr val="465562"/>
                </a:solidFill>
                <a:latin typeface="Euphemia"/>
              </a:rPr>
              <a:t>.</a:t>
            </a:r>
            <a:r>
              <a:rPr b="0" lang="ru-RU" sz="2800" spc="-1" strike="noStrike">
                <a:solidFill>
                  <a:srgbClr val="465562"/>
                </a:solidFill>
                <a:latin typeface="Euphemia"/>
              </a:rPr>
              <a:t> 10</a:t>
            </a:r>
            <a:r>
              <a:rPr b="0" lang="ru-RU" sz="2800" spc="-1" strike="noStrike" baseline="30000">
                <a:solidFill>
                  <a:srgbClr val="465562"/>
                </a:solidFill>
                <a:latin typeface="Euphemia"/>
              </a:rPr>
              <a:t>-8</a:t>
            </a:r>
            <a:r>
              <a:rPr b="0" lang="ru-RU" sz="2800" spc="-1" strike="noStrike">
                <a:solidFill>
                  <a:srgbClr val="465562"/>
                </a:solidFill>
                <a:latin typeface="Euphemia"/>
              </a:rPr>
              <a:t> (по десяти независимым измерениям). Неисключенная составляющая систематической погрешности не превышает 3 </a:t>
            </a:r>
            <a:r>
              <a:rPr b="0" lang="ru-RU" sz="2800" spc="-1" strike="noStrike" baseline="30000">
                <a:solidFill>
                  <a:srgbClr val="465562"/>
                </a:solidFill>
                <a:latin typeface="Euphemia"/>
              </a:rPr>
              <a:t>.</a:t>
            </a:r>
            <a:r>
              <a:rPr b="0" lang="ru-RU" sz="2800" spc="-1" strike="noStrike">
                <a:solidFill>
                  <a:srgbClr val="465562"/>
                </a:solidFill>
                <a:latin typeface="Euphemia"/>
              </a:rPr>
              <a:t> 10</a:t>
            </a:r>
            <a:r>
              <a:rPr b="0" lang="ru-RU" sz="2800" spc="-1" strike="noStrike" baseline="30000">
                <a:solidFill>
                  <a:srgbClr val="465562"/>
                </a:solidFill>
                <a:latin typeface="Euphemia"/>
              </a:rPr>
              <a:t>-7</a:t>
            </a:r>
            <a:r>
              <a:rPr b="0" lang="ru-RU" sz="2800" spc="-1" strike="noStrike">
                <a:solidFill>
                  <a:srgbClr val="465562"/>
                </a:solidFill>
                <a:latin typeface="Euphemia"/>
              </a:rPr>
              <a:t>.</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Практическая реализация квантового эталона сопротивления</a:t>
            </a:r>
            <a:endParaRPr b="0" lang="en-US" sz="3600" spc="-1" strike="noStrike">
              <a:solidFill>
                <a:srgbClr val="465562"/>
              </a:solidFill>
              <a:latin typeface="Euphemia"/>
            </a:endParaRPr>
          </a:p>
        </p:txBody>
      </p:sp>
      <p:pic>
        <p:nvPicPr>
          <p:cNvPr id="247" name="Content Placeholder 3" descr="QuantOhm.jpg"/>
          <p:cNvPicPr/>
          <p:nvPr/>
        </p:nvPicPr>
        <p:blipFill>
          <a:blip r:embed="rId1"/>
          <a:srcRect l="9380" t="10938" r="10935" b="7815"/>
          <a:stretch/>
        </p:blipFill>
        <p:spPr>
          <a:xfrm>
            <a:off x="1736640" y="1428840"/>
            <a:ext cx="3428640" cy="5244120"/>
          </a:xfrm>
          <a:prstGeom prst="rect">
            <a:avLst/>
          </a:prstGeom>
          <a:ln>
            <a:noFill/>
          </a:ln>
        </p:spPr>
      </p:pic>
      <p:sp>
        <p:nvSpPr>
          <p:cNvPr id="248" name="CustomShape 2"/>
          <p:cNvSpPr/>
          <p:nvPr/>
        </p:nvSpPr>
        <p:spPr>
          <a:xfrm>
            <a:off x="5826960" y="2500200"/>
            <a:ext cx="4020120" cy="124164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0" lang="en-US" sz="2800" spc="-1" strike="noStrike">
                <a:solidFill>
                  <a:srgbClr val="465562"/>
                </a:solidFill>
                <a:latin typeface="Euphemia"/>
              </a:rPr>
              <a:t>Quant</a:t>
            </a:r>
            <a:r>
              <a:rPr b="0" lang="el-GR" sz="2800" spc="-1" strike="noStrike">
                <a:solidFill>
                  <a:srgbClr val="465562"/>
                </a:solidFill>
                <a:latin typeface="Times New Roman"/>
              </a:rPr>
              <a:t>Ω</a:t>
            </a:r>
            <a:r>
              <a:rPr b="0" lang="en-US" sz="2800" spc="-1" strike="noStrike">
                <a:solidFill>
                  <a:srgbClr val="465562"/>
                </a:solidFill>
                <a:latin typeface="Times New Roman"/>
              </a:rPr>
              <a:t>,</a:t>
            </a:r>
            <a:endParaRPr b="0" lang="ru-RU" sz="2800" spc="-1" strike="noStrike">
              <a:latin typeface="Arial"/>
            </a:endParaRPr>
          </a:p>
          <a:p>
            <a:pPr>
              <a:lnSpc>
                <a:spcPct val="90000"/>
              </a:lnSpc>
            </a:pPr>
            <a:r>
              <a:rPr b="0" lang="en-US" sz="2800" spc="-1" strike="noStrike">
                <a:solidFill>
                  <a:srgbClr val="465562"/>
                </a:solidFill>
                <a:latin typeface="Times New Roman"/>
              </a:rPr>
              <a:t>Measurement International</a:t>
            </a:r>
            <a:endParaRPr b="0" lang="ru-RU" sz="2800" spc="-1" strike="noStrike">
              <a:latin typeface="Arial"/>
            </a:endParaRPr>
          </a:p>
          <a:p>
            <a:pPr>
              <a:lnSpc>
                <a:spcPct val="90000"/>
              </a:lnSpc>
            </a:pPr>
            <a:r>
              <a:rPr b="0" lang="ru-RU" sz="2800" spc="-1" strike="noStrike">
                <a:solidFill>
                  <a:srgbClr val="465562"/>
                </a:solidFill>
                <a:latin typeface="Euphemia"/>
              </a:rPr>
              <a:t>Канада</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Эталон силы тока</a:t>
            </a:r>
            <a:endParaRPr b="0" lang="en-US" sz="3600" spc="-1" strike="noStrike">
              <a:solidFill>
                <a:srgbClr val="465562"/>
              </a:solidFill>
              <a:latin typeface="Euphemia"/>
            </a:endParaRPr>
          </a:p>
        </p:txBody>
      </p:sp>
      <p:sp>
        <p:nvSpPr>
          <p:cNvPr id="250" name="TextShape 2"/>
          <p:cNvSpPr txBox="1"/>
          <p:nvPr/>
        </p:nvSpPr>
        <p:spPr>
          <a:xfrm>
            <a:off x="1593360" y="1600200"/>
            <a:ext cx="9782280" cy="4571640"/>
          </a:xfrm>
          <a:prstGeom prst="rect">
            <a:avLst/>
          </a:prstGeom>
          <a:noFill/>
          <a:ln>
            <a:noFill/>
          </a:ln>
        </p:spPr>
        <p:txBody>
          <a:bodyPr>
            <a:noAutofit/>
          </a:bodyPr>
          <a:p>
            <a:pPr marL="246960" indent="-246600" algn="just">
              <a:lnSpc>
                <a:spcPct val="90000"/>
              </a:lnSpc>
              <a:spcBef>
                <a:spcPts val="1400"/>
              </a:spcBef>
              <a:buClr>
                <a:srgbClr val="465562"/>
              </a:buClr>
              <a:buFont typeface="Euphemia"/>
              <a:buChar char="›"/>
            </a:pPr>
            <a:r>
              <a:rPr b="1" i="1" lang="ru-RU" sz="2800" spc="-1" strike="noStrike">
                <a:solidFill>
                  <a:srgbClr val="465562"/>
                </a:solidFill>
                <a:latin typeface="Euphemia"/>
              </a:rPr>
              <a:t>Ампер – сила неизменяющегося тока, который, </a:t>
            </a:r>
            <a:r>
              <a:rPr b="1" i="1" lang="ru-RU" sz="2800" spc="-1" strike="noStrike">
                <a:solidFill>
                  <a:srgbClr val="465562"/>
                </a:solidFill>
                <a:latin typeface="Euphemia"/>
              </a:rPr>
              <a:t>проходя по двум параллельным проводникам </a:t>
            </a:r>
            <a:r>
              <a:rPr b="1" i="1" lang="ru-RU" sz="2800" spc="-1" strike="noStrike">
                <a:solidFill>
                  <a:srgbClr val="465562"/>
                </a:solidFill>
                <a:latin typeface="Euphemia"/>
              </a:rPr>
              <a:t>бесконечной длины и ничтожно малой площади </a:t>
            </a:r>
            <a:r>
              <a:rPr b="1" i="1" lang="ru-RU" sz="2800" spc="-1" strike="noStrike">
                <a:solidFill>
                  <a:srgbClr val="465562"/>
                </a:solidFill>
                <a:latin typeface="Euphemia"/>
              </a:rPr>
              <a:t>круглого поперечного сечения, расположенным </a:t>
            </a:r>
            <a:r>
              <a:rPr b="1" i="1" lang="ru-RU" sz="2800" spc="-1" strike="noStrike">
                <a:solidFill>
                  <a:srgbClr val="465562"/>
                </a:solidFill>
                <a:latin typeface="Euphemia"/>
              </a:rPr>
              <a:t>на расстоянии 1 м один от другого в вакууме, </a:t>
            </a:r>
            <a:r>
              <a:rPr b="1" i="1" lang="ru-RU" sz="2800" spc="-1" strike="noStrike">
                <a:solidFill>
                  <a:srgbClr val="465562"/>
                </a:solidFill>
                <a:latin typeface="Euphemia"/>
              </a:rPr>
              <a:t>вызывал бы между этими проводниками силу </a:t>
            </a:r>
            <a:r>
              <a:rPr b="1" i="1" lang="ru-RU" sz="2800" spc="-1" strike="noStrike">
                <a:solidFill>
                  <a:srgbClr val="465562"/>
                </a:solidFill>
                <a:latin typeface="Euphemia"/>
              </a:rPr>
              <a:t>взаимодействия, равную 2·10</a:t>
            </a:r>
            <a:r>
              <a:rPr b="1" i="1" lang="ru-RU" sz="2800" spc="-1" strike="noStrike" baseline="30000">
                <a:solidFill>
                  <a:srgbClr val="465562"/>
                </a:solidFill>
                <a:latin typeface="Euphemia"/>
              </a:rPr>
              <a:t>–7 </a:t>
            </a:r>
            <a:r>
              <a:rPr b="1" i="1" lang="ru-RU" sz="2800" spc="-1" strike="noStrike">
                <a:solidFill>
                  <a:srgbClr val="465562"/>
                </a:solidFill>
                <a:latin typeface="Euphemia"/>
              </a:rPr>
              <a:t>Н на каждый метр </a:t>
            </a:r>
            <a:r>
              <a:rPr b="1" i="1" lang="ru-RU" sz="2800" spc="-1" strike="noStrike">
                <a:solidFill>
                  <a:srgbClr val="465562"/>
                </a:solidFill>
                <a:latin typeface="Euphemia"/>
              </a:rPr>
              <a:t>длины</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Для реализации эталона ампера в ряде стран были </a:t>
            </a:r>
            <a:r>
              <a:rPr b="0" lang="ru-RU" sz="2800" spc="-1" strike="noStrike">
                <a:solidFill>
                  <a:srgbClr val="465562"/>
                </a:solidFill>
                <a:latin typeface="Euphemia"/>
              </a:rPr>
              <a:t>сконструированы специальные «токовые весы».</a:t>
            </a:r>
            <a:endParaRPr b="0" lang="en-US" sz="2800" spc="-1" strike="noStrike">
              <a:solidFill>
                <a:srgbClr val="465562"/>
              </a:solidFill>
              <a:latin typeface="Euphemia"/>
            </a:endParaRPr>
          </a:p>
          <a:p>
            <a:pPr>
              <a:lnSpc>
                <a:spcPct val="90000"/>
              </a:lnSpc>
              <a:spcBef>
                <a:spcPts val="1400"/>
              </a:spcBef>
            </a:pPr>
            <a:endParaRPr b="0" lang="en-US" sz="2800" spc="-1" strike="noStrike">
              <a:solidFill>
                <a:srgbClr val="465562"/>
              </a:solidFill>
              <a:latin typeface="Euphemia"/>
            </a:endParaRPr>
          </a:p>
          <a:p>
            <a:pPr>
              <a:lnSpc>
                <a:spcPct val="90000"/>
              </a:lnSpc>
              <a:spcBef>
                <a:spcPts val="1400"/>
              </a:spcBef>
            </a:pP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Эталон силы тока</a:t>
            </a:r>
            <a:endParaRPr b="0" lang="en-US" sz="3600" spc="-1" strike="noStrike">
              <a:solidFill>
                <a:srgbClr val="465562"/>
              </a:solidFill>
              <a:latin typeface="Euphemia"/>
            </a:endParaRPr>
          </a:p>
        </p:txBody>
      </p:sp>
      <p:sp>
        <p:nvSpPr>
          <p:cNvPr id="252" name="TextShape 2"/>
          <p:cNvSpPr txBox="1"/>
          <p:nvPr/>
        </p:nvSpPr>
        <p:spPr>
          <a:xfrm>
            <a:off x="1593360" y="1600200"/>
            <a:ext cx="9782280" cy="4571640"/>
          </a:xfrm>
          <a:prstGeom prst="rect">
            <a:avLst/>
          </a:prstGeom>
          <a:noFill/>
          <a:ln>
            <a:noFill/>
          </a:ln>
        </p:spPr>
        <p:txBody>
          <a:bodyPr>
            <a:noAutofit/>
          </a:bodyPr>
          <a:p>
            <a:pPr>
              <a:lnSpc>
                <a:spcPct val="90000"/>
              </a:lnSpc>
              <a:spcBef>
                <a:spcPts val="1400"/>
              </a:spcBef>
            </a:pPr>
            <a:endParaRPr b="0" lang="en-US" sz="2800" spc="-1" strike="noStrike">
              <a:solidFill>
                <a:srgbClr val="465562"/>
              </a:solidFill>
              <a:latin typeface="Euphemia"/>
            </a:endParaRPr>
          </a:p>
          <a:p>
            <a:pPr>
              <a:lnSpc>
                <a:spcPct val="90000"/>
              </a:lnSpc>
              <a:spcBef>
                <a:spcPts val="1400"/>
              </a:spcBef>
            </a:pPr>
            <a:endParaRPr b="0" lang="en-US" sz="2800" spc="-1" strike="noStrike">
              <a:solidFill>
                <a:srgbClr val="465562"/>
              </a:solidFill>
              <a:latin typeface="Euphemia"/>
            </a:endParaRPr>
          </a:p>
        </p:txBody>
      </p:sp>
      <p:pic>
        <p:nvPicPr>
          <p:cNvPr id="253" name="Picture 3" descr="Current_scales.png"/>
          <p:cNvPicPr/>
          <p:nvPr/>
        </p:nvPicPr>
        <p:blipFill>
          <a:blip r:embed="rId1"/>
          <a:stretch/>
        </p:blipFill>
        <p:spPr>
          <a:xfrm>
            <a:off x="2022480" y="2071800"/>
            <a:ext cx="4677120" cy="2214360"/>
          </a:xfrm>
          <a:prstGeom prst="rect">
            <a:avLst/>
          </a:prstGeom>
          <a:ln>
            <a:noFill/>
          </a:ln>
        </p:spPr>
      </p:pic>
      <p:pic>
        <p:nvPicPr>
          <p:cNvPr id="254" name="Picture 5" descr="0226882159.gif"/>
          <p:cNvPicPr/>
          <p:nvPr/>
        </p:nvPicPr>
        <p:blipFill>
          <a:blip r:embed="rId2"/>
          <a:stretch/>
        </p:blipFill>
        <p:spPr>
          <a:xfrm>
            <a:off x="7523280" y="500040"/>
            <a:ext cx="3428640" cy="3809520"/>
          </a:xfrm>
          <a:prstGeom prst="rect">
            <a:avLst/>
          </a:prstGeom>
          <a:ln>
            <a:noFill/>
          </a:ln>
        </p:spPr>
      </p:pic>
      <p:sp>
        <p:nvSpPr>
          <p:cNvPr id="255" name="CustomShape 3"/>
          <p:cNvSpPr/>
          <p:nvPr/>
        </p:nvSpPr>
        <p:spPr>
          <a:xfrm>
            <a:off x="7880400" y="4500720"/>
            <a:ext cx="3428640" cy="124164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ru-RU" sz="2800" spc="-1" strike="noStrike">
                <a:solidFill>
                  <a:srgbClr val="465562"/>
                </a:solidFill>
                <a:latin typeface="Euphemia"/>
              </a:rPr>
              <a:t>Относительная погрешность эталона - 4</a:t>
            </a:r>
            <a:r>
              <a:rPr b="0" lang="ru-RU" sz="2800" spc="-1" strike="noStrike">
                <a:solidFill>
                  <a:srgbClr val="465562"/>
                </a:solidFill>
                <a:latin typeface="Times New Roman"/>
              </a:rPr>
              <a:t>∙10</a:t>
            </a:r>
            <a:r>
              <a:rPr b="0" lang="ru-RU" sz="2800" spc="-1" strike="noStrike" baseline="30000">
                <a:solidFill>
                  <a:srgbClr val="465562"/>
                </a:solidFill>
                <a:latin typeface="Times New Roman"/>
              </a:rPr>
              <a:t>-6</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эталон силы тока</a:t>
            </a:r>
            <a:endParaRPr b="0" lang="en-US" sz="3600" spc="-1" strike="noStrike">
              <a:solidFill>
                <a:srgbClr val="465562"/>
              </a:solidFill>
              <a:latin typeface="Euphemia"/>
            </a:endParaRPr>
          </a:p>
        </p:txBody>
      </p:sp>
      <p:sp>
        <p:nvSpPr>
          <p:cNvPr id="257" name="TextShape 2"/>
          <p:cNvSpPr txBox="1"/>
          <p:nvPr/>
        </p:nvSpPr>
        <p:spPr>
          <a:xfrm>
            <a:off x="1593360" y="1600200"/>
            <a:ext cx="9782280" cy="4571640"/>
          </a:xfrm>
          <a:prstGeom prst="rect">
            <a:avLst/>
          </a:prstGeom>
          <a:noFill/>
          <a:ln>
            <a:noFill/>
          </a:ln>
        </p:spPr>
        <p:txBody>
          <a:bodyPr>
            <a:noAutofit/>
          </a:bodyPr>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В связи с успехами квантовой метрологии появилась возможность воспроизводить единицу силы тока более точно с помощью косвенных измерений в соответствии с законом Ома: </a:t>
            </a:r>
            <a:r>
              <a:rPr b="0" lang="en-US" sz="2800" spc="-1" strike="noStrike">
                <a:solidFill>
                  <a:srgbClr val="465562"/>
                </a:solidFill>
                <a:latin typeface="Euphemia"/>
              </a:rPr>
              <a:t>I=U/R.</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При этом размеры единиц электрического напряжения </a:t>
            </a:r>
            <a:r>
              <a:rPr b="0" lang="en-US" sz="2800" spc="-1" strike="noStrike">
                <a:solidFill>
                  <a:srgbClr val="465562"/>
                </a:solidFill>
                <a:latin typeface="Euphemia"/>
              </a:rPr>
              <a:t>U</a:t>
            </a:r>
            <a:r>
              <a:rPr b="0" lang="ru-RU" sz="2800" spc="-1" strike="noStrike">
                <a:solidFill>
                  <a:srgbClr val="465562"/>
                </a:solidFill>
                <a:latin typeface="Euphemia"/>
              </a:rPr>
              <a:t> и сопротивления  </a:t>
            </a:r>
            <a:r>
              <a:rPr b="0" lang="en-US" sz="2800" spc="-1" strike="noStrike">
                <a:solidFill>
                  <a:srgbClr val="465562"/>
                </a:solidFill>
                <a:latin typeface="Euphemia"/>
              </a:rPr>
              <a:t>R </a:t>
            </a:r>
            <a:r>
              <a:rPr b="0" lang="ru-RU" sz="2800" spc="-1" strike="noStrike">
                <a:solidFill>
                  <a:srgbClr val="465562"/>
                </a:solidFill>
                <a:latin typeface="Euphemia"/>
              </a:rPr>
              <a:t>воспроизводятся на основе квантовых эффектов Джозефсона и Холла.</a:t>
            </a:r>
            <a:endParaRPr b="0" lang="en-US" sz="2800" spc="-1" strike="noStrike">
              <a:solidFill>
                <a:srgbClr val="465562"/>
              </a:solidFill>
              <a:latin typeface="Euphemia"/>
            </a:endParaRPr>
          </a:p>
          <a:p>
            <a:pPr marL="246960" indent="-246600" algn="just">
              <a:lnSpc>
                <a:spcPct val="90000"/>
              </a:lnSpc>
              <a:spcBef>
                <a:spcPts val="1400"/>
              </a:spcBef>
              <a:buClr>
                <a:srgbClr val="465562"/>
              </a:buClr>
              <a:buFont typeface="Euphemia"/>
              <a:buChar char="›"/>
            </a:pPr>
            <a:r>
              <a:rPr b="0" lang="ru-RU" sz="2800" spc="-1" strike="noStrike">
                <a:solidFill>
                  <a:srgbClr val="465562"/>
                </a:solidFill>
                <a:latin typeface="Euphemia"/>
              </a:rPr>
              <a:t>Точность квантового эталона достигает 4</a:t>
            </a:r>
            <a:r>
              <a:rPr b="0" lang="ru-RU" sz="2800" spc="-1" strike="noStrike">
                <a:solidFill>
                  <a:srgbClr val="465562"/>
                </a:solidFill>
                <a:latin typeface="Times New Roman"/>
              </a:rPr>
              <a:t>∙10</a:t>
            </a:r>
            <a:r>
              <a:rPr b="0" lang="ru-RU" sz="2800" spc="-1" strike="noStrike" baseline="30000">
                <a:solidFill>
                  <a:srgbClr val="465562"/>
                </a:solidFill>
                <a:latin typeface="Times New Roman"/>
              </a:rPr>
              <a:t>-7 </a:t>
            </a:r>
            <a:r>
              <a:rPr b="0" lang="ru-RU" sz="2800" spc="-1" strike="noStrike">
                <a:solidFill>
                  <a:srgbClr val="465562"/>
                </a:solidFill>
                <a:latin typeface="Euphemia"/>
              </a:rPr>
              <a:t>и определяется в основном точностью квантового эталона сопротивления.</a:t>
            </a:r>
            <a:endParaRPr b="0" lang="en-US" sz="2800" spc="-1" strike="noStrike">
              <a:solidFill>
                <a:srgbClr val="465562"/>
              </a:solidFill>
              <a:latin typeface="Euphemia"/>
            </a:endParaRPr>
          </a:p>
          <a:p>
            <a:pPr>
              <a:lnSpc>
                <a:spcPct val="90000"/>
              </a:lnSpc>
              <a:spcBef>
                <a:spcPts val="1400"/>
              </a:spcBef>
            </a:pP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эталон силы тока</a:t>
            </a:r>
            <a:endParaRPr b="0" lang="en-US" sz="3600" spc="-1" strike="noStrike">
              <a:solidFill>
                <a:srgbClr val="465562"/>
              </a:solidFill>
              <a:latin typeface="Euphemia"/>
            </a:endParaRPr>
          </a:p>
        </p:txBody>
      </p:sp>
      <p:sp>
        <p:nvSpPr>
          <p:cNvPr id="259" name="TextShape 2"/>
          <p:cNvSpPr txBox="1"/>
          <p:nvPr/>
        </p:nvSpPr>
        <p:spPr>
          <a:xfrm>
            <a:off x="1593360" y="1600200"/>
            <a:ext cx="9782280" cy="4571640"/>
          </a:xfrm>
          <a:prstGeom prst="rect">
            <a:avLst/>
          </a:prstGeom>
          <a:noFill/>
          <a:ln>
            <a:noFill/>
          </a:ln>
        </p:spPr>
        <p:txBody>
          <a:bodyPr>
            <a:normAutofit fontScale="42000"/>
          </a:bodyPr>
          <a:p>
            <a:pPr algn="just">
              <a:lnSpc>
                <a:spcPct val="90000"/>
              </a:lnSpc>
              <a:spcBef>
                <a:spcPts val="1400"/>
              </a:spcBef>
              <a:tabLst>
                <a:tab algn="l" pos="0"/>
              </a:tabLst>
            </a:pPr>
            <a:r>
              <a:rPr b="0" lang="ru-RU" sz="2800" spc="-1" strike="noStrike">
                <a:solidFill>
                  <a:srgbClr val="465562"/>
                </a:solidFill>
                <a:latin typeface="Euphemia"/>
              </a:rPr>
              <a:t>Мнения разных стран относительно статуса аппаратуры, </a:t>
            </a:r>
            <a:r>
              <a:rPr b="0" lang="ru-RU" sz="2800" spc="-1" strike="noStrike">
                <a:solidFill>
                  <a:srgbClr val="465562"/>
                </a:solidFill>
                <a:latin typeface="Euphemia"/>
              </a:rPr>
              <a:t>воспроизводящей ампер через вольт и ом, расходятся. Ведущие в </a:t>
            </a:r>
            <a:r>
              <a:rPr b="0" lang="ru-RU" sz="2800" spc="-1" strike="noStrike">
                <a:solidFill>
                  <a:srgbClr val="465562"/>
                </a:solidFill>
                <a:latin typeface="Euphemia"/>
              </a:rPr>
              <a:t>метрологическом отношении страны (США, Англия, Германия) не склонны </a:t>
            </a:r>
            <a:r>
              <a:rPr b="0" lang="ru-RU" sz="2800" spc="-1" strike="noStrike">
                <a:solidFill>
                  <a:srgbClr val="465562"/>
                </a:solidFill>
                <a:latin typeface="Euphemia"/>
              </a:rPr>
              <a:t>считать такую аппаратуру первичным эталоном ампера и квалифицируют </a:t>
            </a:r>
            <a:r>
              <a:rPr b="0" lang="ru-RU" sz="2800" spc="-1" strike="noStrike">
                <a:solidFill>
                  <a:srgbClr val="465562"/>
                </a:solidFill>
                <a:latin typeface="Euphemia"/>
              </a:rPr>
              <a:t>ее на уровне поверочной установки. </a:t>
            </a:r>
            <a:endParaRPr b="0" lang="en-US" sz="2800" spc="-1" strike="noStrike">
              <a:solidFill>
                <a:srgbClr val="465562"/>
              </a:solidFill>
              <a:latin typeface="Euphemia"/>
            </a:endParaRPr>
          </a:p>
          <a:p>
            <a:pPr algn="just">
              <a:lnSpc>
                <a:spcPct val="90000"/>
              </a:lnSpc>
              <a:spcBef>
                <a:spcPts val="1400"/>
              </a:spcBef>
              <a:tabLst>
                <a:tab algn="l" pos="0"/>
              </a:tabLst>
            </a:pPr>
            <a:r>
              <a:rPr b="0" lang="ru-RU" sz="2800" spc="-1" strike="noStrike">
                <a:solidFill>
                  <a:srgbClr val="465562"/>
                </a:solidFill>
                <a:latin typeface="Euphemia"/>
              </a:rPr>
              <a:t>Дело в том, что теоретически предсказан и экспериментально проверен </a:t>
            </a:r>
            <a:r>
              <a:rPr b="0" lang="ru-RU" sz="2800" spc="-1" strike="noStrike">
                <a:solidFill>
                  <a:srgbClr val="465562"/>
                </a:solidFill>
                <a:latin typeface="Euphemia"/>
              </a:rPr>
              <a:t>квантовый эффект «одноэлектронного туннелирования» или эффект </a:t>
            </a:r>
            <a:r>
              <a:rPr b="0" lang="ru-RU" sz="2800" spc="-1" strike="noStrike">
                <a:solidFill>
                  <a:srgbClr val="465562"/>
                </a:solidFill>
                <a:latin typeface="Euphemia"/>
              </a:rPr>
              <a:t>Лихарева. Этот эффект проявляется в возникновении ступеней на оси </a:t>
            </a:r>
            <a:r>
              <a:rPr b="0" lang="ru-RU" sz="2800" spc="-1" strike="noStrike">
                <a:solidFill>
                  <a:srgbClr val="465562"/>
                </a:solidFill>
                <a:latin typeface="Euphemia"/>
              </a:rPr>
              <a:t>тока вольтамперных характеристик сверхпроводящих джозефсоновских </a:t>
            </a:r>
            <a:r>
              <a:rPr b="0" lang="ru-RU" sz="2800" spc="-1" strike="noStrike">
                <a:solidFill>
                  <a:srgbClr val="465562"/>
                </a:solidFill>
                <a:latin typeface="Euphemia"/>
              </a:rPr>
              <a:t>переходов малой емкости при их облучении СВЧ-полем. </a:t>
            </a:r>
            <a:endParaRPr b="0" lang="en-US" sz="2800" spc="-1" strike="noStrike">
              <a:solidFill>
                <a:srgbClr val="465562"/>
              </a:solidFill>
              <a:latin typeface="Euphemia"/>
            </a:endParaRPr>
          </a:p>
          <a:p>
            <a:pPr algn="just">
              <a:lnSpc>
                <a:spcPct val="90000"/>
              </a:lnSpc>
              <a:spcBef>
                <a:spcPts val="1400"/>
              </a:spcBef>
              <a:tabLst>
                <a:tab algn="l" pos="0"/>
              </a:tabLst>
            </a:pPr>
            <a:r>
              <a:rPr b="0" lang="ru-RU" sz="2800" spc="-1" strike="noStrike">
                <a:solidFill>
                  <a:srgbClr val="465562"/>
                </a:solidFill>
                <a:latin typeface="Euphemia"/>
              </a:rPr>
              <a:t>При этом расстояние между ступеньками зависит лишь от частоты </a:t>
            </a:r>
            <a:r>
              <a:rPr b="1" lang="en-US" sz="2800" spc="-1" strike="noStrike">
                <a:solidFill>
                  <a:srgbClr val="465562"/>
                </a:solidFill>
                <a:latin typeface="Euphemia"/>
              </a:rPr>
              <a:t>f</a:t>
            </a:r>
            <a:r>
              <a:rPr b="0" lang="ru-RU" sz="2800" spc="-1" strike="noStrike">
                <a:solidFill>
                  <a:srgbClr val="465562"/>
                </a:solidFill>
                <a:latin typeface="Euphemia"/>
              </a:rPr>
              <a:t> </a:t>
            </a:r>
            <a:r>
              <a:rPr b="0" lang="ru-RU" sz="2800" spc="-1" strike="noStrike">
                <a:solidFill>
                  <a:srgbClr val="465562"/>
                </a:solidFill>
                <a:latin typeface="Euphemia"/>
              </a:rPr>
              <a:t>электромагнитного поля  и заряда электрона  </a:t>
            </a:r>
            <a:r>
              <a:rPr b="1" lang="en-US" sz="2800" spc="-1" strike="noStrike">
                <a:solidFill>
                  <a:srgbClr val="465562"/>
                </a:solidFill>
                <a:latin typeface="Euphemia"/>
              </a:rPr>
              <a:t>e</a:t>
            </a:r>
            <a:r>
              <a:rPr b="0" lang="ru-RU" sz="2800" spc="-1" strike="noStrike">
                <a:solidFill>
                  <a:srgbClr val="465562"/>
                </a:solidFill>
                <a:latin typeface="Euphemia"/>
              </a:rPr>
              <a:t>: </a:t>
            </a:r>
            <a:r>
              <a:rPr b="0" lang="en-US" sz="2800" spc="-1" strike="noStrike">
                <a:solidFill>
                  <a:srgbClr val="465562"/>
                </a:solidFill>
                <a:latin typeface="Euphemia"/>
              </a:rPr>
              <a:t> </a:t>
            </a:r>
            <a:r>
              <a:rPr b="1" lang="en-US" sz="2800" spc="-1" strike="noStrike">
                <a:solidFill>
                  <a:srgbClr val="465562"/>
                </a:solidFill>
                <a:latin typeface="Euphemia"/>
              </a:rPr>
              <a:t>I=2ef</a:t>
            </a:r>
            <a:r>
              <a:rPr b="0" lang="ru-RU" sz="2800" spc="-1" strike="noStrike">
                <a:solidFill>
                  <a:srgbClr val="465562"/>
                </a:solidFill>
                <a:latin typeface="Euphemia"/>
              </a:rPr>
              <a:t> . Это открывает </a:t>
            </a:r>
            <a:r>
              <a:rPr b="0" lang="ru-RU" sz="2800" spc="-1" strike="noStrike">
                <a:solidFill>
                  <a:srgbClr val="465562"/>
                </a:solidFill>
                <a:latin typeface="Euphemia"/>
              </a:rPr>
              <a:t>путь к построению независимого эталона ампера на основе этого </a:t>
            </a:r>
            <a:r>
              <a:rPr b="0" lang="ru-RU" sz="2800" spc="-1" strike="noStrike">
                <a:solidFill>
                  <a:srgbClr val="465562"/>
                </a:solidFill>
                <a:latin typeface="Euphemia"/>
              </a:rPr>
              <a:t>эффекта. </a:t>
            </a:r>
            <a:endParaRPr b="0" lang="en-US" sz="2800" spc="-1" strike="noStrike">
              <a:solidFill>
                <a:srgbClr val="465562"/>
              </a:solidFill>
              <a:latin typeface="Euphemia"/>
            </a:endParaRPr>
          </a:p>
          <a:p>
            <a:pPr algn="just">
              <a:lnSpc>
                <a:spcPct val="90000"/>
              </a:lnSpc>
              <a:spcBef>
                <a:spcPts val="1400"/>
              </a:spcBef>
              <a:tabLst>
                <a:tab algn="l" pos="0"/>
              </a:tabLst>
            </a:pP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Эффект Лихарева</a:t>
            </a:r>
            <a:endParaRPr b="0" lang="en-US" sz="3600" spc="-1" strike="noStrike">
              <a:solidFill>
                <a:srgbClr val="465562"/>
              </a:solidFill>
              <a:latin typeface="Euphemia"/>
            </a:endParaRPr>
          </a:p>
        </p:txBody>
      </p:sp>
      <p:pic>
        <p:nvPicPr>
          <p:cNvPr id="261" name="Content Placeholder 3_4" descr="4-2.gif"/>
          <p:cNvPicPr/>
          <p:nvPr/>
        </p:nvPicPr>
        <p:blipFill>
          <a:blip r:embed="rId1"/>
          <a:stretch/>
        </p:blipFill>
        <p:spPr>
          <a:xfrm>
            <a:off x="1879560" y="1571760"/>
            <a:ext cx="2171520" cy="4552560"/>
          </a:xfrm>
          <a:prstGeom prst="rect">
            <a:avLst/>
          </a:prstGeom>
          <a:ln>
            <a:noFill/>
          </a:ln>
        </p:spPr>
      </p:pic>
      <p:pic>
        <p:nvPicPr>
          <p:cNvPr id="262" name="Picture 4_1" descr="9.gif"/>
          <p:cNvPicPr/>
          <p:nvPr/>
        </p:nvPicPr>
        <p:blipFill>
          <a:blip r:embed="rId2"/>
          <a:stretch/>
        </p:blipFill>
        <p:spPr>
          <a:xfrm>
            <a:off x="8023320" y="928800"/>
            <a:ext cx="2814840" cy="3914280"/>
          </a:xfrm>
          <a:prstGeom prst="rect">
            <a:avLst/>
          </a:prstGeom>
          <a:ln>
            <a:noFill/>
          </a:ln>
        </p:spPr>
      </p:pic>
      <p:pic>
        <p:nvPicPr>
          <p:cNvPr id="263" name="Picture 5_1" descr="7.gif"/>
          <p:cNvPicPr/>
          <p:nvPr/>
        </p:nvPicPr>
        <p:blipFill>
          <a:blip r:embed="rId3"/>
          <a:stretch/>
        </p:blipFill>
        <p:spPr>
          <a:xfrm>
            <a:off x="4737240" y="2000160"/>
            <a:ext cx="2929680" cy="1638000"/>
          </a:xfrm>
          <a:prstGeom prst="rect">
            <a:avLst/>
          </a:prstGeom>
          <a:ln>
            <a:noFill/>
          </a:ln>
        </p:spPr>
      </p:pic>
      <p:sp>
        <p:nvSpPr>
          <p:cNvPr id="264" name="CustomShape 2"/>
          <p:cNvSpPr/>
          <p:nvPr/>
        </p:nvSpPr>
        <p:spPr>
          <a:xfrm>
            <a:off x="8237520" y="5143680"/>
            <a:ext cx="3214440" cy="107676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ru-RU" sz="1800" spc="-1" strike="noStrike">
                <a:solidFill>
                  <a:srgbClr val="465562"/>
                </a:solidFill>
                <a:latin typeface="Euphemia"/>
              </a:rPr>
              <a:t>Расчетная ВАХ для различных значений внешнего заряда (G1&lt;&lt;G2, C1=2*C2) </a:t>
            </a:r>
            <a:endParaRPr b="0" lang="ru-RU"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Квантовый эталон времени</a:t>
            </a:r>
            <a:endParaRPr b="0" lang="en-US" sz="3600" spc="-1" strike="noStrike">
              <a:solidFill>
                <a:srgbClr val="465562"/>
              </a:solidFill>
              <a:latin typeface="Euphemia"/>
            </a:endParaRPr>
          </a:p>
        </p:txBody>
      </p:sp>
      <p:sp>
        <p:nvSpPr>
          <p:cNvPr id="166" name="TextShape 2"/>
          <p:cNvSpPr txBox="1"/>
          <p:nvPr/>
        </p:nvSpPr>
        <p:spPr>
          <a:xfrm>
            <a:off x="1593360" y="1600200"/>
            <a:ext cx="9782280" cy="4571640"/>
          </a:xfrm>
          <a:prstGeom prst="rect">
            <a:avLst/>
          </a:prstGeom>
          <a:noFill/>
          <a:ln>
            <a:noFill/>
          </a:ln>
        </p:spPr>
        <p:txBody>
          <a:bodyPr>
            <a:normAutofit fontScale="34000"/>
          </a:bodyPr>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До 1967 года секунда определялась - </a:t>
            </a:r>
            <a:r>
              <a:rPr b="0" i="1" lang="ru-RU" sz="2800" spc="-1" strike="noStrike">
                <a:solidFill>
                  <a:srgbClr val="465562"/>
                </a:solidFill>
                <a:latin typeface="Euphemia"/>
              </a:rPr>
              <a:t>1/31 556 925,9747 доля тропического года для 0 января 1900 в 12 часов эфемеридного времени - </a:t>
            </a:r>
            <a:r>
              <a:rPr b="1" i="1" lang="ru-RU" sz="2800" spc="-1" strike="noStrike">
                <a:solidFill>
                  <a:srgbClr val="465562"/>
                </a:solidFill>
                <a:latin typeface="Euphemia"/>
              </a:rPr>
              <a:t>ET</a:t>
            </a:r>
            <a:r>
              <a:rPr b="0" i="1" lang="ru-RU" sz="2800" spc="-1" strike="noStrike">
                <a:solidFill>
                  <a:srgbClr val="465562"/>
                </a:solidFill>
                <a:latin typeface="Euphemia"/>
              </a:rPr>
              <a:t>(не зависящего от изменения скорости вращения Земли).</a:t>
            </a:r>
            <a:endParaRPr b="0" lang="en-US" sz="2800" spc="-1" strike="noStrike">
              <a:solidFill>
                <a:srgbClr val="465562"/>
              </a:solidFill>
              <a:latin typeface="Euphemia"/>
            </a:endParaRPr>
          </a:p>
          <a:p>
            <a:pPr marL="246960" indent="-246600">
              <a:lnSpc>
                <a:spcPct val="90000"/>
              </a:lnSpc>
              <a:spcBef>
                <a:spcPts val="1400"/>
              </a:spcBef>
              <a:buClr>
                <a:srgbClr val="465562"/>
              </a:buClr>
              <a:buFont typeface="Euphemia"/>
              <a:buChar char="›"/>
            </a:pPr>
            <a:r>
              <a:rPr b="0" i="1" lang="ru-RU" sz="2800" spc="-1" strike="noStrike">
                <a:solidFill>
                  <a:srgbClr val="465562"/>
                </a:solidFill>
                <a:latin typeface="Euphemia"/>
              </a:rPr>
              <a:t>В 1967 принята следующая формулировка – «Секунда есть время, равное 9 192 631 770 периодам излучения, соответствующего переходу между двумя сверхтонкими уровнями основного состояния атома цезия-133».</a:t>
            </a:r>
            <a:endParaRPr b="0" lang="en-US" sz="2800" spc="-1" strike="noStrike">
              <a:solidFill>
                <a:srgbClr val="465562"/>
              </a:solidFill>
              <a:latin typeface="Euphemia"/>
            </a:endParaRPr>
          </a:p>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Определение дополнено в </a:t>
            </a:r>
            <a:r>
              <a:rPr b="1" lang="ru-RU" sz="2800" spc="-1" strike="noStrike">
                <a:solidFill>
                  <a:srgbClr val="465562"/>
                </a:solidFill>
                <a:latin typeface="Euphemia"/>
              </a:rPr>
              <a:t>1980</a:t>
            </a:r>
            <a:r>
              <a:rPr b="0" lang="ru-RU" sz="2800" spc="-1" strike="noStrike">
                <a:solidFill>
                  <a:srgbClr val="465562"/>
                </a:solidFill>
                <a:latin typeface="Euphemia"/>
              </a:rPr>
              <a:t> году формулировкой «собственное время на вращающемся геоиде» и в </a:t>
            </a:r>
            <a:r>
              <a:rPr b="1" lang="ru-RU" sz="2800" spc="-1" strike="noStrike">
                <a:solidFill>
                  <a:srgbClr val="465562"/>
                </a:solidFill>
                <a:latin typeface="Euphemia"/>
              </a:rPr>
              <a:t>1997</a:t>
            </a:r>
            <a:r>
              <a:rPr b="0" lang="ru-RU" sz="2800" spc="-1" strike="noStrike">
                <a:solidFill>
                  <a:srgbClr val="465562"/>
                </a:solidFill>
                <a:latin typeface="Euphemia"/>
              </a:rPr>
              <a:t> году формулировкой «Это определение относится к атому цезия, невозмущённому внешними полями при температуре 0 К.»</a:t>
            </a:r>
            <a:endParaRPr b="0" lang="en-US" sz="2800" spc="-1" strike="noStrike">
              <a:solidFill>
                <a:srgbClr val="465562"/>
              </a:solidFill>
              <a:latin typeface="Euphemia"/>
            </a:endParaRPr>
          </a:p>
          <a:p>
            <a:pPr marL="246960" indent="-246600">
              <a:lnSpc>
                <a:spcPct val="90000"/>
              </a:lnSpc>
              <a:spcBef>
                <a:spcPts val="1400"/>
              </a:spcBef>
              <a:buClr>
                <a:srgbClr val="465562"/>
              </a:buClr>
              <a:buFont typeface="Euphemia"/>
              <a:buChar char="›"/>
            </a:pPr>
            <a:r>
              <a:rPr b="0" lang="ru-RU" sz="2800" spc="-1" strike="noStrike">
                <a:solidFill>
                  <a:srgbClr val="465562"/>
                </a:solidFill>
                <a:latin typeface="Euphemia"/>
              </a:rPr>
              <a:t>С 2019 годав ведена формулировка: «Величина секунды устанавливается фиксацией численного значения частоты сверхтонкого расщепления основного состояния атома цезия-133 при температуре 0 К равным в точности 9 192 631 770, когда она выражена единицей СИ с</a:t>
            </a:r>
            <a:r>
              <a:rPr b="0" lang="ru-RU" sz="2800" spc="-1" strike="noStrike" baseline="30000">
                <a:solidFill>
                  <a:srgbClr val="465562"/>
                </a:solidFill>
                <a:latin typeface="Euphemia"/>
              </a:rPr>
              <a:t>−1</a:t>
            </a:r>
            <a:r>
              <a:rPr b="0" lang="ru-RU" sz="2800" spc="-1" strike="noStrike">
                <a:solidFill>
                  <a:srgbClr val="465562"/>
                </a:solidFill>
                <a:latin typeface="Euphemia"/>
              </a:rPr>
              <a:t>, что эквивалентно Гц».</a:t>
            </a:r>
            <a:endParaRPr b="0" lang="en-US" sz="28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Список литературы</a:t>
            </a:r>
            <a:endParaRPr b="0" lang="en-US" sz="3600" spc="-1" strike="noStrike">
              <a:solidFill>
                <a:srgbClr val="465562"/>
              </a:solidFill>
              <a:latin typeface="Euphemia"/>
            </a:endParaRPr>
          </a:p>
        </p:txBody>
      </p:sp>
      <p:sp>
        <p:nvSpPr>
          <p:cNvPr id="266" name="TextShape 2"/>
          <p:cNvSpPr txBox="1"/>
          <p:nvPr/>
        </p:nvSpPr>
        <p:spPr>
          <a:xfrm>
            <a:off x="1593360" y="1600200"/>
            <a:ext cx="9782280" cy="4571640"/>
          </a:xfrm>
          <a:prstGeom prst="rect">
            <a:avLst/>
          </a:prstGeom>
          <a:noFill/>
          <a:ln>
            <a:noFill/>
          </a:ln>
        </p:spPr>
        <p:txBody>
          <a:bodyPr>
            <a:noAutofit/>
          </a:bodyPr>
          <a:p>
            <a:pPr marL="246960" indent="-246600">
              <a:lnSpc>
                <a:spcPct val="90000"/>
              </a:lnSpc>
              <a:spcBef>
                <a:spcPts val="1400"/>
              </a:spcBef>
              <a:buClr>
                <a:srgbClr val="465562"/>
              </a:buClr>
              <a:buFont typeface="Euphemia"/>
              <a:buAutoNum type="arabicParenR"/>
            </a:pPr>
            <a:r>
              <a:rPr b="0" lang="ru-RU" sz="2200" spc="-1" strike="noStrike">
                <a:solidFill>
                  <a:srgbClr val="465562"/>
                </a:solidFill>
                <a:latin typeface="Euphemia"/>
              </a:rPr>
              <a:t>В. Голубев, </a:t>
            </a:r>
            <a:r>
              <a:rPr b="0" i="1" lang="ru-RU" sz="2200" spc="-1" strike="noStrike">
                <a:solidFill>
                  <a:srgbClr val="465562"/>
                </a:solidFill>
                <a:latin typeface="Euphemia"/>
              </a:rPr>
              <a:t>В погоне за точностью: единый эталон времени — частоты — длины, Наука и жизнь, №12Б 2009 </a:t>
            </a:r>
            <a:r>
              <a:rPr b="0" i="1" lang="ru-RU" sz="2200" spc="-1" strike="noStrike">
                <a:solidFill>
                  <a:srgbClr val="465562"/>
                </a:solidFill>
                <a:latin typeface="Euphemia"/>
                <a:hlinkClick r:id="rId1"/>
              </a:rPr>
              <a:t>Ссылка на статью</a:t>
            </a:r>
            <a:endParaRPr b="0" lang="en-US" sz="2200" spc="-1" strike="noStrike">
              <a:solidFill>
                <a:srgbClr val="465562"/>
              </a:solidFill>
              <a:latin typeface="Euphemia"/>
            </a:endParaRPr>
          </a:p>
          <a:p>
            <a:pPr marL="246960" indent="-246600">
              <a:lnSpc>
                <a:spcPct val="90000"/>
              </a:lnSpc>
              <a:spcBef>
                <a:spcPts val="1400"/>
              </a:spcBef>
              <a:buClr>
                <a:srgbClr val="465562"/>
              </a:buClr>
              <a:buFont typeface="Euphemia"/>
              <a:buAutoNum type="arabicParenR"/>
            </a:pPr>
            <a:r>
              <a:rPr b="0" lang="en-US" sz="2200" spc="-1" strike="noStrike" u="sng">
                <a:solidFill>
                  <a:srgbClr val="8fc48c"/>
                </a:solidFill>
                <a:uFillTx/>
                <a:latin typeface="Euphemia"/>
                <a:hlinkClick r:id="rId2"/>
              </a:rPr>
              <a:t>"Frequency Ratio of Al+ and Hg+ Single-ion Optical Clocks; Metrology at the 17th Decimal Place"</a:t>
            </a:r>
            <a:r>
              <a:rPr b="0" lang="en-US" sz="2200" spc="-1" strike="noStrike">
                <a:solidFill>
                  <a:srgbClr val="465562"/>
                </a:solidFill>
                <a:latin typeface="Euphemia"/>
              </a:rPr>
              <a:t> . sciencemag.org. 28 March 2008.</a:t>
            </a:r>
            <a:endParaRPr b="0" lang="en-US" sz="2200" spc="-1" strike="noStrike">
              <a:solidFill>
                <a:srgbClr val="465562"/>
              </a:solidFill>
              <a:latin typeface="Euphemia"/>
            </a:endParaRPr>
          </a:p>
          <a:p>
            <a:pPr marL="246960" indent="-246600">
              <a:lnSpc>
                <a:spcPct val="90000"/>
              </a:lnSpc>
              <a:spcBef>
                <a:spcPts val="1400"/>
              </a:spcBef>
              <a:buClr>
                <a:srgbClr val="465562"/>
              </a:buClr>
              <a:buFont typeface="Euphemia"/>
              <a:buAutoNum type="arabicParenR"/>
            </a:pPr>
            <a:r>
              <a:rPr b="0" lang="ru-RU" sz="2200" spc="-1" strike="noStrike">
                <a:solidFill>
                  <a:srgbClr val="465562"/>
                </a:solidFill>
                <a:latin typeface="Euphemia"/>
              </a:rPr>
              <a:t> </a:t>
            </a:r>
            <a:r>
              <a:rPr b="0" lang="en-US" sz="2200" spc="-1" strike="noStrike">
                <a:solidFill>
                  <a:srgbClr val="465562"/>
                </a:solidFill>
                <a:latin typeface="Euphemia"/>
              </a:rPr>
              <a:t>James Vincent (22 April 2015). </a:t>
            </a:r>
            <a:r>
              <a:rPr b="0" lang="en-US" sz="2200" spc="-1" strike="noStrike" u="sng">
                <a:solidFill>
                  <a:srgbClr val="8fc48c"/>
                </a:solidFill>
                <a:uFillTx/>
                <a:latin typeface="Euphemia"/>
                <a:hlinkClick r:id="rId3"/>
              </a:rPr>
              <a:t>"The most accurate clock ever built only loses one second every 15 billion years"</a:t>
            </a:r>
            <a:r>
              <a:rPr b="0" lang="en-US" sz="2200" spc="-1" strike="noStrike">
                <a:solidFill>
                  <a:srgbClr val="465562"/>
                </a:solidFill>
                <a:latin typeface="Euphemia"/>
              </a:rPr>
              <a:t>. </a:t>
            </a:r>
            <a:r>
              <a:rPr b="0" i="1" lang="en-US" sz="2200" spc="-1" strike="noStrike">
                <a:solidFill>
                  <a:srgbClr val="465562"/>
                </a:solidFill>
                <a:latin typeface="Euphemia"/>
              </a:rPr>
              <a:t>The Verge</a:t>
            </a:r>
            <a:r>
              <a:rPr b="0" lang="en-US" sz="2200" spc="-1" strike="noStrike">
                <a:solidFill>
                  <a:srgbClr val="465562"/>
                </a:solidFill>
                <a:latin typeface="Euphemia"/>
              </a:rPr>
              <a:t>. </a:t>
            </a:r>
            <a:endParaRPr b="0" lang="en-US" sz="2200" spc="-1" strike="noStrike">
              <a:solidFill>
                <a:srgbClr val="465562"/>
              </a:solidFill>
              <a:latin typeface="Euphemia"/>
            </a:endParaRPr>
          </a:p>
        </p:txBody>
      </p:sp>
    </p:spTree>
  </p:cSld>
  <mc:AlternateContent>
    <mc:Choice Requires="p14">
      <p:transition spd="med" p14:dur="700">
        <p:fade/>
      </p:transition>
    </mc:Choice>
    <mc:Fallback>
      <p:transition spd="med">
        <p:fade/>
      </p:transition>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Квантовые «логические» часы</a:t>
            </a:r>
            <a:endParaRPr b="0" lang="en-US" sz="3600" spc="-1" strike="noStrike">
              <a:solidFill>
                <a:srgbClr val="465562"/>
              </a:solidFill>
              <a:latin typeface="Euphemia"/>
            </a:endParaRPr>
          </a:p>
        </p:txBody>
      </p:sp>
      <p:pic>
        <p:nvPicPr>
          <p:cNvPr id="268" name="Content Placeholder 3_3" descr="HgClock.jpg"/>
          <p:cNvPicPr/>
          <p:nvPr/>
        </p:nvPicPr>
        <p:blipFill>
          <a:blip r:embed="rId1"/>
          <a:stretch/>
        </p:blipFill>
        <p:spPr>
          <a:xfrm>
            <a:off x="2308320" y="1571760"/>
            <a:ext cx="8419320" cy="4071600"/>
          </a:xfrm>
          <a:prstGeom prst="rect">
            <a:avLst/>
          </a:prstGeom>
          <a:ln>
            <a:noFill/>
          </a:ln>
        </p:spPr>
      </p:pic>
      <p:sp>
        <p:nvSpPr>
          <p:cNvPr id="269" name="CustomShape 2"/>
          <p:cNvSpPr/>
          <p:nvPr/>
        </p:nvSpPr>
        <p:spPr>
          <a:xfrm>
            <a:off x="2522520" y="5857920"/>
            <a:ext cx="9000720" cy="857880"/>
          </a:xfrm>
          <a:prstGeom prst="rect">
            <a:avLst/>
          </a:prstGeom>
          <a:noFill/>
          <a:ln>
            <a:noFill/>
          </a:ln>
        </p:spPr>
        <p:style>
          <a:lnRef idx="0"/>
          <a:fillRef idx="0"/>
          <a:effectRef idx="0"/>
          <a:fontRef idx="minor"/>
        </p:style>
        <p:txBody>
          <a:bodyPr lIns="90000" rIns="90000" tIns="45000" bIns="45000">
            <a:spAutoFit/>
          </a:bodyPr>
          <a:p>
            <a:pPr>
              <a:lnSpc>
                <a:spcPct val="90000"/>
              </a:lnSpc>
            </a:pPr>
            <a:r>
              <a:rPr b="0" lang="ru-RU" sz="2800" spc="-1" strike="noStrike">
                <a:solidFill>
                  <a:srgbClr val="465562"/>
                </a:solidFill>
                <a:latin typeface="Euphemia"/>
              </a:rPr>
              <a:t>Схема эксперимента для измерения разности частот возбуждения ионов </a:t>
            </a:r>
            <a:r>
              <a:rPr b="0" lang="ru-RU" sz="2800" spc="-1" strike="noStrike" baseline="30000">
                <a:solidFill>
                  <a:srgbClr val="465562"/>
                </a:solidFill>
                <a:latin typeface="Euphemia"/>
              </a:rPr>
              <a:t>2</a:t>
            </a:r>
            <a:r>
              <a:rPr b="0" lang="en-US" sz="2800" spc="-1" strike="noStrike" baseline="30000">
                <a:solidFill>
                  <a:srgbClr val="465562"/>
                </a:solidFill>
                <a:latin typeface="Euphemia"/>
              </a:rPr>
              <a:t>7</a:t>
            </a:r>
            <a:r>
              <a:rPr b="0" lang="en-US" sz="2800" spc="-1" strike="noStrike">
                <a:solidFill>
                  <a:srgbClr val="465562"/>
                </a:solidFill>
                <a:latin typeface="Euphemia"/>
              </a:rPr>
              <a:t>Al</a:t>
            </a:r>
            <a:r>
              <a:rPr b="0" lang="en-US" sz="2800" spc="-1" strike="noStrike" baseline="30000">
                <a:solidFill>
                  <a:srgbClr val="465562"/>
                </a:solidFill>
                <a:latin typeface="Euphemia"/>
              </a:rPr>
              <a:t>+</a:t>
            </a:r>
            <a:r>
              <a:rPr b="0" lang="en-US" sz="2800" spc="-1" strike="noStrike">
                <a:solidFill>
                  <a:srgbClr val="465562"/>
                </a:solidFill>
                <a:latin typeface="Euphemia"/>
              </a:rPr>
              <a:t> </a:t>
            </a:r>
            <a:r>
              <a:rPr b="0" lang="ru-RU" sz="2800" spc="-1" strike="noStrike">
                <a:solidFill>
                  <a:srgbClr val="465562"/>
                </a:solidFill>
                <a:latin typeface="Euphemia"/>
              </a:rPr>
              <a:t>и </a:t>
            </a:r>
            <a:r>
              <a:rPr b="0" lang="en-US" sz="2800" spc="-1" strike="noStrike" baseline="30000">
                <a:solidFill>
                  <a:srgbClr val="465562"/>
                </a:solidFill>
                <a:latin typeface="Euphemia"/>
              </a:rPr>
              <a:t>199</a:t>
            </a:r>
            <a:r>
              <a:rPr b="0" lang="en-US" sz="2800" spc="-1" strike="noStrike">
                <a:solidFill>
                  <a:srgbClr val="465562"/>
                </a:solidFill>
                <a:latin typeface="Euphemia"/>
              </a:rPr>
              <a:t>Pb</a:t>
            </a:r>
            <a:r>
              <a:rPr b="0" lang="en-US" sz="2800" spc="-1" strike="noStrike" baseline="30000">
                <a:solidFill>
                  <a:srgbClr val="465562"/>
                </a:solidFill>
                <a:latin typeface="Euphemia"/>
              </a:rPr>
              <a:t>+</a:t>
            </a:r>
            <a:r>
              <a:rPr b="0" lang="ru-RU" sz="2800" spc="-1" strike="noStrike">
                <a:solidFill>
                  <a:srgbClr val="465562"/>
                </a:solidFill>
                <a:latin typeface="Euphemia"/>
              </a:rPr>
              <a:t> </a:t>
            </a:r>
            <a:r>
              <a:rPr b="0" lang="en-US" sz="2800" spc="-1" strike="noStrike">
                <a:solidFill>
                  <a:srgbClr val="465562"/>
                </a:solidFill>
                <a:latin typeface="Euphemia"/>
              </a:rPr>
              <a:t>[1]</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Метод синхронизации мод</a:t>
            </a:r>
            <a:endParaRPr b="0" lang="en-US" sz="3600" spc="-1" strike="noStrike">
              <a:solidFill>
                <a:srgbClr val="465562"/>
              </a:solidFill>
              <a:latin typeface="Euphemia"/>
            </a:endParaRPr>
          </a:p>
        </p:txBody>
      </p:sp>
      <p:pic>
        <p:nvPicPr>
          <p:cNvPr id="271" name="Content Placeholder 3" descr="Modelocking.gif"/>
          <p:cNvPicPr/>
          <p:nvPr/>
        </p:nvPicPr>
        <p:blipFill>
          <a:blip r:embed="rId1"/>
          <a:stretch/>
        </p:blipFill>
        <p:spPr>
          <a:xfrm>
            <a:off x="4470480" y="2376360"/>
            <a:ext cx="4028760" cy="3018960"/>
          </a:xfrm>
          <a:prstGeom prst="rect">
            <a:avLst/>
          </a:prstGeom>
          <a:ln>
            <a:noFill/>
          </a:ln>
        </p:spPr>
      </p:pic>
      <p:sp>
        <p:nvSpPr>
          <p:cNvPr id="272" name="CustomShape 2"/>
          <p:cNvSpPr/>
          <p:nvPr/>
        </p:nvSpPr>
        <p:spPr>
          <a:xfrm>
            <a:off x="1879560" y="5000760"/>
            <a:ext cx="785520" cy="999720"/>
          </a:xfrm>
          <a:prstGeom prst="curvedLeftArrow">
            <a:avLst>
              <a:gd name="adj1" fmla="val 25000"/>
              <a:gd name="adj2" fmla="val 50000"/>
              <a:gd name="adj3" fmla="val 25000"/>
            </a:avLst>
          </a:prstGeom>
          <a:ln>
            <a:miter/>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1593360" y="177840"/>
            <a:ext cx="9782280" cy="77472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Шкалы времени</a:t>
            </a:r>
            <a:endParaRPr b="0" lang="en-US" sz="3600" spc="-1" strike="noStrike">
              <a:solidFill>
                <a:srgbClr val="465562"/>
              </a:solidFill>
              <a:latin typeface="Euphemia"/>
            </a:endParaRPr>
          </a:p>
        </p:txBody>
      </p:sp>
      <p:sp>
        <p:nvSpPr>
          <p:cNvPr id="168" name="CustomShape 2"/>
          <p:cNvSpPr/>
          <p:nvPr/>
        </p:nvSpPr>
        <p:spPr>
          <a:xfrm>
            <a:off x="1522440" y="1074960"/>
            <a:ext cx="9929520" cy="551412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0" lang="ru-RU" sz="2200" spc="-1" strike="noStrike">
                <a:solidFill>
                  <a:srgbClr val="465562"/>
                </a:solidFill>
                <a:latin typeface="Euphemia"/>
              </a:rPr>
              <a:t> </a:t>
            </a:r>
            <a:r>
              <a:rPr b="0" lang="ru-RU" sz="2200" spc="-1" strike="noStrike">
                <a:solidFill>
                  <a:srgbClr val="465562"/>
                </a:solidFill>
                <a:latin typeface="Euphemia"/>
              </a:rPr>
              <a:t>Местное среднее время на Гринвичском меридиане называют </a:t>
            </a:r>
            <a:r>
              <a:rPr b="1" lang="ru-RU" sz="2200" spc="-1" strike="noStrike">
                <a:solidFill>
                  <a:srgbClr val="465562"/>
                </a:solidFill>
                <a:latin typeface="Euphemia"/>
              </a:rPr>
              <a:t>всемирным временем</a:t>
            </a:r>
            <a:r>
              <a:rPr b="0" lang="ru-RU" sz="2200" spc="-1" strike="noStrike">
                <a:solidFill>
                  <a:srgbClr val="465562"/>
                </a:solidFill>
                <a:latin typeface="Euphemia"/>
              </a:rPr>
              <a:t> и обозначают </a:t>
            </a:r>
            <a:r>
              <a:rPr b="0" i="1" lang="ru-RU" sz="2200" spc="-1" strike="noStrike">
                <a:solidFill>
                  <a:srgbClr val="465562"/>
                </a:solidFill>
                <a:latin typeface="Euphemia"/>
              </a:rPr>
              <a:t>UT (Universal Time)</a:t>
            </a:r>
            <a:r>
              <a:rPr b="0" lang="ru-RU" sz="2200" spc="-1" strike="noStrike">
                <a:solidFill>
                  <a:srgbClr val="465562"/>
                </a:solidFill>
                <a:latin typeface="Euphemia"/>
              </a:rPr>
              <a:t>. UT=ET+</a:t>
            </a:r>
            <a:r>
              <a:rPr b="0" lang="ru-RU" sz="2200" spc="-1" strike="noStrike">
                <a:solidFill>
                  <a:srgbClr val="465562"/>
                </a:solidFill>
                <a:latin typeface="Euphemia"/>
                <a:ea typeface="AR PL Mingti2L Big5"/>
              </a:rPr>
              <a:t>ΔT, где </a:t>
            </a:r>
            <a:r>
              <a:rPr b="0" lang="ru-RU" sz="2200" spc="-1" strike="noStrike">
                <a:solidFill>
                  <a:srgbClr val="465562"/>
                </a:solidFill>
                <a:latin typeface="Euphemia"/>
                <a:ea typeface="AR PL Mingti2L Big5"/>
              </a:rPr>
              <a:t>ΔT — годичное изменение.</a:t>
            </a:r>
            <a:endParaRPr b="0" lang="ru-RU" sz="2200" spc="-1" strike="noStrike">
              <a:latin typeface="Euphemia"/>
            </a:endParaRPr>
          </a:p>
          <a:p>
            <a:pPr algn="just">
              <a:lnSpc>
                <a:spcPct val="90000"/>
              </a:lnSpc>
            </a:pPr>
            <a:r>
              <a:rPr b="0" lang="ru-RU" sz="2200" spc="-1" strike="noStrike">
                <a:solidFill>
                  <a:srgbClr val="465562"/>
                </a:solidFill>
                <a:latin typeface="Euphemia"/>
              </a:rPr>
              <a:t> </a:t>
            </a:r>
            <a:r>
              <a:rPr b="0" lang="ru-RU" sz="2200" spc="-1" strike="noStrike">
                <a:solidFill>
                  <a:srgbClr val="465562"/>
                </a:solidFill>
                <a:latin typeface="Euphemia"/>
              </a:rPr>
              <a:t>Из наблюдений суточных движений звёзд получается всемирное время </a:t>
            </a:r>
            <a:r>
              <a:rPr b="0" i="1" lang="ru-RU" sz="2200" spc="-1" strike="noStrike">
                <a:solidFill>
                  <a:srgbClr val="465562"/>
                </a:solidFill>
                <a:latin typeface="Euphemia"/>
              </a:rPr>
              <a:t>UT</a:t>
            </a:r>
            <a:r>
              <a:rPr b="0" lang="ru-RU" sz="2200" spc="-1" strike="noStrike">
                <a:solidFill>
                  <a:srgbClr val="465562"/>
                </a:solidFill>
                <a:latin typeface="Euphemia"/>
              </a:rPr>
              <a:t>0, не образующее равномерной шкалы. Если учесть поправку за смещение мгновенного полюса относительно его среднего положения, получим более равномерную шкалу </a:t>
            </a:r>
            <a:r>
              <a:rPr b="0" i="1" lang="ru-RU" sz="2200" spc="-1" strike="noStrike">
                <a:solidFill>
                  <a:srgbClr val="465562"/>
                </a:solidFill>
                <a:latin typeface="Euphemia"/>
              </a:rPr>
              <a:t>UT</a:t>
            </a:r>
            <a:r>
              <a:rPr b="0" lang="ru-RU" sz="2200" spc="-1" strike="noStrike">
                <a:solidFill>
                  <a:srgbClr val="465562"/>
                </a:solidFill>
                <a:latin typeface="Euphemia"/>
              </a:rPr>
              <a:t>1.</a:t>
            </a:r>
            <a:endParaRPr b="0" lang="ru-RU" sz="2200" spc="-1" strike="noStrike">
              <a:latin typeface="Euphemia"/>
            </a:endParaRPr>
          </a:p>
          <a:p>
            <a:pPr algn="just">
              <a:lnSpc>
                <a:spcPct val="90000"/>
              </a:lnSpc>
            </a:pPr>
            <a:r>
              <a:rPr b="1" lang="ru-RU" sz="2200" spc="-1" strike="noStrike">
                <a:solidFill>
                  <a:srgbClr val="465562"/>
                </a:solidFill>
                <a:latin typeface="Euphemia"/>
              </a:rPr>
              <a:t>	</a:t>
            </a:r>
            <a:r>
              <a:rPr b="1" lang="ru-RU" sz="2200" spc="-1" strike="noStrike">
                <a:solidFill>
                  <a:srgbClr val="465562"/>
                </a:solidFill>
                <a:latin typeface="Euphemia"/>
              </a:rPr>
              <a:t>Атомное время -</a:t>
            </a:r>
            <a:r>
              <a:rPr b="0" lang="ru-RU" sz="2200" spc="-1" strike="noStrike">
                <a:solidFill>
                  <a:srgbClr val="465562"/>
                </a:solidFill>
                <a:latin typeface="Euphemia"/>
              </a:rPr>
              <a:t> </a:t>
            </a:r>
            <a:r>
              <a:rPr b="1" i="1" lang="ru-RU" sz="2200" spc="-1" strike="noStrike">
                <a:solidFill>
                  <a:srgbClr val="465562"/>
                </a:solidFill>
                <a:latin typeface="Euphemia"/>
              </a:rPr>
              <a:t>TAI </a:t>
            </a:r>
            <a:r>
              <a:rPr b="0" lang="ru-RU" sz="2200" spc="-1" strike="noStrike">
                <a:solidFill>
                  <a:srgbClr val="465562"/>
                </a:solidFill>
                <a:latin typeface="Euphemia"/>
              </a:rPr>
              <a:t>(</a:t>
            </a:r>
            <a:r>
              <a:rPr b="0" i="1" lang="ru-RU" sz="2200" spc="-1" strike="noStrike">
                <a:solidFill>
                  <a:srgbClr val="465562"/>
                </a:solidFill>
                <a:latin typeface="Euphemia"/>
              </a:rPr>
              <a:t>Temps Atomique International</a:t>
            </a:r>
            <a:r>
              <a:rPr b="0" lang="ru-RU" sz="2200" spc="-1" strike="noStrike">
                <a:solidFill>
                  <a:srgbClr val="465562"/>
                </a:solidFill>
                <a:latin typeface="Euphemia"/>
              </a:rPr>
              <a:t> ) задаётся конкретным атомным или молекулярным эталоном. Начало отсчёта системы атомного времени - 1 января 1958 в 00:00 ч.</a:t>
            </a:r>
            <a:endParaRPr b="0" lang="ru-RU" sz="2200" spc="-1" strike="noStrike">
              <a:latin typeface="Euphemia"/>
            </a:endParaRPr>
          </a:p>
          <a:p>
            <a:pPr marL="177840" indent="-177480" algn="just">
              <a:lnSpc>
                <a:spcPct val="90000"/>
              </a:lnSpc>
              <a:buClr>
                <a:srgbClr val="465562"/>
              </a:buClr>
              <a:buFont typeface="StarSymbol"/>
              <a:buChar char="›"/>
            </a:pPr>
            <a:r>
              <a:rPr b="0" lang="ru-RU" sz="2200" spc="-1" strike="noStrike">
                <a:solidFill>
                  <a:srgbClr val="465562"/>
                </a:solidFill>
                <a:latin typeface="Euphemia"/>
              </a:rPr>
              <a:t>Так как шкалы </a:t>
            </a:r>
            <a:r>
              <a:rPr b="0" i="1" lang="ru-RU" sz="2200" spc="-1" strike="noStrike">
                <a:solidFill>
                  <a:srgbClr val="465562"/>
                </a:solidFill>
                <a:latin typeface="Euphemia"/>
              </a:rPr>
              <a:t>TAI</a:t>
            </a:r>
            <a:r>
              <a:rPr b="0" lang="ru-RU" sz="2200" spc="-1" strike="noStrike">
                <a:solidFill>
                  <a:srgbClr val="465562"/>
                </a:solidFill>
                <a:latin typeface="Euphemia"/>
              </a:rPr>
              <a:t> и </a:t>
            </a:r>
            <a:r>
              <a:rPr b="0" i="1" lang="ru-RU" sz="2200" spc="-1" strike="noStrike">
                <a:solidFill>
                  <a:srgbClr val="465562"/>
                </a:solidFill>
                <a:latin typeface="Euphemia"/>
              </a:rPr>
              <a:t>UT</a:t>
            </a:r>
            <a:r>
              <a:rPr b="0" lang="ru-RU" sz="2200" spc="-1" strike="noStrike">
                <a:solidFill>
                  <a:srgbClr val="465562"/>
                </a:solidFill>
                <a:latin typeface="Euphemia"/>
              </a:rPr>
              <a:t> не согласуются между собой, введена промежуточная шкала, называемая </a:t>
            </a:r>
            <a:r>
              <a:rPr b="1" lang="ru-RU" sz="2200" spc="-1" strike="noStrike">
                <a:solidFill>
                  <a:srgbClr val="465562"/>
                </a:solidFill>
                <a:latin typeface="Euphemia"/>
              </a:rPr>
              <a:t>всемирным координированным временем UT</a:t>
            </a:r>
            <a:r>
              <a:rPr b="1" lang="en-US" sz="2200" spc="-1" strike="noStrike">
                <a:solidFill>
                  <a:srgbClr val="465562"/>
                </a:solidFill>
                <a:latin typeface="Euphemia"/>
              </a:rPr>
              <a:t>C</a:t>
            </a:r>
            <a:r>
              <a:rPr b="0" lang="ru-RU" sz="2200" spc="-1" strike="noStrike">
                <a:solidFill>
                  <a:srgbClr val="465562"/>
                </a:solidFill>
                <a:latin typeface="Euphemia"/>
              </a:rPr>
              <a:t> (</a:t>
            </a:r>
            <a:r>
              <a:rPr b="0" i="1" lang="ru-RU" sz="2200" spc="-1" strike="noStrike">
                <a:solidFill>
                  <a:srgbClr val="465562"/>
                </a:solidFill>
                <a:latin typeface="Euphemia"/>
              </a:rPr>
              <a:t>Universal Time Coordinated</a:t>
            </a:r>
            <a:r>
              <a:rPr b="0" lang="ru-RU" sz="2200" spc="-1" strike="noStrike">
                <a:solidFill>
                  <a:srgbClr val="465562"/>
                </a:solidFill>
                <a:latin typeface="Euphemia"/>
              </a:rPr>
              <a:t>). Это атомное время,</a:t>
            </a:r>
            <a:r>
              <a:rPr b="0" lang="en-US" sz="2200" spc="-1" strike="noStrike">
                <a:solidFill>
                  <a:srgbClr val="465562"/>
                </a:solidFill>
                <a:latin typeface="Euphemia"/>
              </a:rPr>
              <a:t> </a:t>
            </a:r>
            <a:r>
              <a:rPr b="0" lang="ru-RU" sz="2200" spc="-1" strike="noStrike">
                <a:solidFill>
                  <a:srgbClr val="465562"/>
                </a:solidFill>
                <a:latin typeface="Euphemia"/>
              </a:rPr>
              <a:t>аппроксимирующее </a:t>
            </a:r>
            <a:r>
              <a:rPr b="0" i="1" lang="ru-RU" sz="2200" spc="-1" strike="noStrike">
                <a:solidFill>
                  <a:srgbClr val="465562"/>
                </a:solidFill>
                <a:latin typeface="Euphemia"/>
              </a:rPr>
              <a:t>UT</a:t>
            </a:r>
            <a:r>
              <a:rPr b="0" lang="ru-RU" sz="2200" spc="-1" strike="noStrike">
                <a:solidFill>
                  <a:srgbClr val="465562"/>
                </a:solidFill>
                <a:latin typeface="Euphemia"/>
              </a:rPr>
              <a:t>1,  которое корректируется на 1 с, когда его расхождение с </a:t>
            </a:r>
            <a:r>
              <a:rPr b="0" i="1" lang="ru-RU" sz="2200" spc="-1" strike="noStrike">
                <a:solidFill>
                  <a:srgbClr val="465562"/>
                </a:solidFill>
                <a:latin typeface="Euphemia"/>
              </a:rPr>
              <a:t>UT</a:t>
            </a:r>
            <a:r>
              <a:rPr b="0" lang="ru-RU" sz="2200" spc="-1" strike="noStrike">
                <a:solidFill>
                  <a:srgbClr val="465562"/>
                </a:solidFill>
                <a:latin typeface="Euphemia"/>
              </a:rPr>
              <a:t>1 превышает 0,5 с. Коррекция производится в последнюю секунду 30 июня или 31 декабря либо в обе даты.</a:t>
            </a:r>
            <a:endParaRPr b="0" lang="ru-RU" sz="2200" spc="-1" strike="noStrike">
              <a:latin typeface="Euphemia"/>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1593360" y="0"/>
            <a:ext cx="9782280" cy="943200"/>
          </a:xfrm>
          <a:prstGeom prst="rect">
            <a:avLst/>
          </a:prstGeom>
          <a:noFill/>
          <a:ln>
            <a:noFill/>
          </a:ln>
        </p:spPr>
        <p:txBody>
          <a:bodyPr lIns="0" rIns="0" tIns="0" bIns="0" anchor="ctr">
            <a:noAutofit/>
          </a:bodyPr>
          <a:p>
            <a:pPr>
              <a:lnSpc>
                <a:spcPct val="90000"/>
              </a:lnSpc>
            </a:pPr>
            <a:r>
              <a:rPr b="0" lang="ru-RU" sz="3600" spc="-1" strike="noStrike">
                <a:solidFill>
                  <a:srgbClr val="344049"/>
                </a:solidFill>
                <a:latin typeface="Euphemia"/>
              </a:rPr>
              <a:t>Шкалы времени GNSS</a:t>
            </a:r>
            <a:endParaRPr b="0" lang="en-US" sz="3600" spc="-1" strike="noStrike">
              <a:solidFill>
                <a:srgbClr val="465562"/>
              </a:solidFill>
              <a:latin typeface="Euphemia"/>
            </a:endParaRPr>
          </a:p>
        </p:txBody>
      </p:sp>
      <p:sp>
        <p:nvSpPr>
          <p:cNvPr id="170" name="TextShape 2"/>
          <p:cNvSpPr txBox="1"/>
          <p:nvPr/>
        </p:nvSpPr>
        <p:spPr>
          <a:xfrm>
            <a:off x="1188360" y="773280"/>
            <a:ext cx="10732320" cy="7092000"/>
          </a:xfrm>
          <a:prstGeom prst="rect">
            <a:avLst/>
          </a:prstGeom>
          <a:noFill/>
          <a:ln>
            <a:noFill/>
          </a:ln>
        </p:spPr>
        <p:txBody>
          <a:bodyPr lIns="90000" rIns="90000" tIns="45000" bIns="45000">
            <a:noAutofit/>
          </a:bodyPr>
          <a:p>
            <a:r>
              <a:rPr b="0" lang="ru-RU" sz="2000" spc="-1" strike="noStrike">
                <a:solidFill>
                  <a:srgbClr val="465562"/>
                </a:solidFill>
                <a:latin typeface="Euphemia"/>
              </a:rPr>
              <a:t> </a:t>
            </a:r>
            <a:r>
              <a:rPr b="0" lang="ru-RU" sz="2000" spc="-1" strike="noStrike">
                <a:solidFill>
                  <a:srgbClr val="465562"/>
                </a:solidFill>
                <a:latin typeface="Euphemia"/>
              </a:rPr>
              <a:t>	</a:t>
            </a:r>
            <a:r>
              <a:rPr b="0" lang="ru-RU" sz="2000" spc="-1" strike="noStrike">
                <a:solidFill>
                  <a:srgbClr val="465562"/>
                </a:solidFill>
                <a:latin typeface="Euphemia"/>
              </a:rPr>
              <a:t>Основная задача спутниковой навигации (GNSS — Global Network </a:t>
            </a:r>
            <a:r>
              <a:rPr b="0" lang="ru-RU" sz="2000" spc="-1" strike="noStrike">
                <a:solidFill>
                  <a:srgbClr val="465562"/>
                </a:solidFill>
                <a:latin typeface="Euphemia"/>
              </a:rPr>
              <a:t>Satellite System) по определению координат заключается в решении </a:t>
            </a:r>
            <a:r>
              <a:rPr b="0" lang="ru-RU" sz="2000" spc="-1" strike="noStrike">
                <a:solidFill>
                  <a:srgbClr val="465562"/>
                </a:solidFill>
                <a:latin typeface="Euphemia"/>
              </a:rPr>
              <a:t>обратной пространственной засечки, где за исходные пункты </a:t>
            </a:r>
            <a:r>
              <a:rPr b="0" lang="ru-RU" sz="2000" spc="-1" strike="noStrike">
                <a:solidFill>
                  <a:srgbClr val="465562"/>
                </a:solidFill>
                <a:latin typeface="Euphemia"/>
              </a:rPr>
              <a:t>принимаются спутники, а определяемый – на поверхности земли. </a:t>
            </a:r>
            <a:r>
              <a:rPr b="0" lang="ru-RU" sz="2000" spc="-1" strike="noStrike">
                <a:solidFill>
                  <a:srgbClr val="465562"/>
                </a:solidFill>
                <a:latin typeface="Euphemia"/>
              </a:rPr>
              <a:t>Координаты спутников передаются на ГНСС-приемник в </a:t>
            </a:r>
            <a:r>
              <a:rPr b="0" lang="ru-RU" sz="2000" spc="-1" strike="noStrike">
                <a:solidFill>
                  <a:srgbClr val="465562"/>
                </a:solidFill>
                <a:latin typeface="Euphemia"/>
              </a:rPr>
              <a:t>навигационном сообщении в виде эфемерид (элементов </a:t>
            </a:r>
            <a:r>
              <a:rPr b="0" lang="ru-RU" sz="2000" spc="-1" strike="noStrike">
                <a:solidFill>
                  <a:srgbClr val="465562"/>
                </a:solidFill>
                <a:latin typeface="Euphemia"/>
              </a:rPr>
              <a:t>Кеплеровской орбиты), а расстояние до спутников мы измеряем по </a:t>
            </a:r>
            <a:r>
              <a:rPr b="0" lang="ru-RU" sz="2000" spc="-1" strike="noStrike">
                <a:solidFill>
                  <a:srgbClr val="465562"/>
                </a:solidFill>
                <a:latin typeface="Euphemia"/>
              </a:rPr>
              <a:t>времени прохождения сигнала. Но вместе с тем спутники </a:t>
            </a:r>
            <a:r>
              <a:rPr b="0" lang="ru-RU" sz="2000" spc="-1" strike="noStrike">
                <a:solidFill>
                  <a:srgbClr val="465562"/>
                </a:solidFill>
                <a:latin typeface="Euphemia"/>
              </a:rPr>
              <a:t>находятся в постоянном движении, поэтому координаты и </a:t>
            </a:r>
            <a:r>
              <a:rPr b="0" lang="ru-RU" sz="2000" spc="-1" strike="noStrike">
                <a:solidFill>
                  <a:srgbClr val="465562"/>
                </a:solidFill>
                <a:latin typeface="Euphemia"/>
              </a:rPr>
              <a:t>расстояния обязательно должны быть привязаны к одному моменту </a:t>
            </a:r>
            <a:r>
              <a:rPr b="0" lang="ru-RU" sz="2000" spc="-1" strike="noStrike">
                <a:solidFill>
                  <a:srgbClr val="465562"/>
                </a:solidFill>
                <a:latin typeface="Euphemia"/>
              </a:rPr>
              <a:t>времени.</a:t>
            </a:r>
            <a:endParaRPr b="0" lang="ru-RU" sz="2000" spc="-1" strike="noStrike">
              <a:latin typeface="Arial"/>
            </a:endParaRPr>
          </a:p>
          <a:p>
            <a:r>
              <a:rPr b="0" lang="ru-RU" sz="2000" spc="-1" strike="noStrike">
                <a:solidFill>
                  <a:srgbClr val="465562"/>
                </a:solidFill>
                <a:latin typeface="Euphemia"/>
              </a:rPr>
              <a:t>	</a:t>
            </a:r>
            <a:r>
              <a:rPr b="0" lang="ru-RU" sz="2000" spc="-1" strike="noStrike">
                <a:solidFill>
                  <a:srgbClr val="465562"/>
                </a:solidFill>
                <a:latin typeface="Euphemia"/>
              </a:rPr>
              <a:t>Для привязки навигационных сигналов к шкале времени все </a:t>
            </a:r>
            <a:r>
              <a:rPr b="0" lang="ru-RU" sz="2000" spc="-1" strike="noStrike">
                <a:solidFill>
                  <a:srgbClr val="465562"/>
                </a:solidFill>
                <a:latin typeface="Euphemia"/>
              </a:rPr>
              <a:t>спутники оснащены атомным стандартом часов. На данный момент </a:t>
            </a:r>
            <a:r>
              <a:rPr b="0" lang="ru-RU" sz="2000" spc="-1" strike="noStrike">
                <a:solidFill>
                  <a:srgbClr val="465562"/>
                </a:solidFill>
                <a:latin typeface="Euphemia"/>
              </a:rPr>
              <a:t>атомная временная шкала является самой точной в мире.</a:t>
            </a:r>
            <a:endParaRPr b="0" lang="ru-RU" sz="2000" spc="-1" strike="noStrike">
              <a:latin typeface="Arial"/>
            </a:endParaRPr>
          </a:p>
          <a:p>
            <a:r>
              <a:rPr b="0" lang="ru-RU" sz="2000" spc="-1" strike="noStrike">
                <a:solidFill>
                  <a:srgbClr val="465562"/>
                </a:solidFill>
                <a:latin typeface="Euphemia"/>
              </a:rPr>
              <a:t>	</a:t>
            </a:r>
            <a:r>
              <a:rPr b="0" lang="ru-RU" sz="2000" spc="-1" strike="noStrike">
                <a:solidFill>
                  <a:srgbClr val="465562"/>
                </a:solidFill>
                <a:latin typeface="Euphemia"/>
              </a:rPr>
              <a:t>Однако установка атомных часов в приёмник пользователя </a:t>
            </a:r>
            <a:r>
              <a:rPr b="0" lang="ru-RU" sz="2000" spc="-1" strike="noStrike">
                <a:solidFill>
                  <a:srgbClr val="465562"/>
                </a:solidFill>
                <a:latin typeface="Euphemia"/>
              </a:rPr>
              <a:t>невозможна из-за их невероятной дороговизны. Поэтому в ГНСС-</a:t>
            </a:r>
            <a:r>
              <a:rPr b="0" lang="ru-RU" sz="2000" spc="-1" strike="noStrike">
                <a:solidFill>
                  <a:srgbClr val="465562"/>
                </a:solidFill>
                <a:latin typeface="Euphemia"/>
              </a:rPr>
              <a:t>приемниках используется кварцевый генератор, стабильность </a:t>
            </a:r>
            <a:r>
              <a:rPr b="0" lang="ru-RU" sz="2000" spc="-1" strike="noStrike">
                <a:solidFill>
                  <a:srgbClr val="465562"/>
                </a:solidFill>
                <a:latin typeface="Euphemia"/>
              </a:rPr>
              <a:t>которого составляет 10^-7, а погрешность 3-5 с в год. Таким </a:t>
            </a:r>
            <a:r>
              <a:rPr b="0" lang="ru-RU" sz="2000" spc="-1" strike="noStrike">
                <a:solidFill>
                  <a:srgbClr val="465562"/>
                </a:solidFill>
                <a:latin typeface="Euphemia"/>
              </a:rPr>
              <a:t>образом шкала времени ГНСС-приемника гораздо менее точная. </a:t>
            </a:r>
            <a:r>
              <a:rPr b="0" lang="ru-RU" sz="2000" spc="-1" strike="noStrike">
                <a:solidFill>
                  <a:srgbClr val="465562"/>
                </a:solidFill>
                <a:latin typeface="Euphemia"/>
              </a:rPr>
              <a:t>Чтобы это компенсировать в сервисных сообщениях спутниковых </a:t>
            </a:r>
            <a:r>
              <a:rPr b="0" lang="ru-RU" sz="2000" spc="-1" strike="noStrike">
                <a:solidFill>
                  <a:srgbClr val="465562"/>
                </a:solidFill>
                <a:latin typeface="Euphemia"/>
              </a:rPr>
              <a:t>сигналов передаются параметры временнОго полинома, которые </a:t>
            </a:r>
            <a:r>
              <a:rPr b="0" lang="ru-RU" sz="2000" spc="-1" strike="noStrike">
                <a:solidFill>
                  <a:srgbClr val="465562"/>
                </a:solidFill>
                <a:latin typeface="Euphemia"/>
              </a:rPr>
              <a:t>используются для привязки шкалы времени приёмника к шкале </a:t>
            </a:r>
            <a:r>
              <a:rPr b="0" lang="ru-RU" sz="2000" spc="-1" strike="noStrike">
                <a:solidFill>
                  <a:srgbClr val="465562"/>
                </a:solidFill>
                <a:latin typeface="Euphemia"/>
              </a:rPr>
              <a:t>спутниковой системы с точностью 20нс (в приемниках </a:t>
            </a:r>
            <a:r>
              <a:rPr b="0" lang="ru-RU" sz="2000" spc="-1" strike="noStrike">
                <a:solidFill>
                  <a:srgbClr val="465562"/>
                </a:solidFill>
                <a:latin typeface="Euphemia"/>
              </a:rPr>
              <a:t>геодезического класса).</a:t>
            </a: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1593360" y="0"/>
            <a:ext cx="9782280" cy="943200"/>
          </a:xfrm>
          <a:prstGeom prst="rect">
            <a:avLst/>
          </a:prstGeom>
          <a:noFill/>
          <a:ln>
            <a:noFill/>
          </a:ln>
        </p:spPr>
        <p:txBody>
          <a:bodyPr lIns="0" rIns="0" tIns="0" bIns="0" anchor="ctr">
            <a:noAutofit/>
          </a:bodyPr>
          <a:p>
            <a:pPr>
              <a:lnSpc>
                <a:spcPct val="90000"/>
              </a:lnSpc>
            </a:pPr>
            <a:r>
              <a:rPr b="0" lang="ru-RU" sz="3600" spc="-1" strike="noStrike">
                <a:solidFill>
                  <a:srgbClr val="344049"/>
                </a:solidFill>
                <a:latin typeface="Euphemia"/>
              </a:rPr>
              <a:t>Шкалы времени </a:t>
            </a:r>
            <a:r>
              <a:rPr b="0" lang="ru-RU" sz="3600" spc="-1" strike="noStrike">
                <a:solidFill>
                  <a:srgbClr val="344049"/>
                </a:solidFill>
                <a:latin typeface="Euphemia"/>
              </a:rPr>
              <a:t>GNSS</a:t>
            </a:r>
            <a:endParaRPr b="0" lang="en-US" sz="3600" spc="-1" strike="noStrike">
              <a:solidFill>
                <a:srgbClr val="465562"/>
              </a:solidFill>
              <a:latin typeface="Euphemia"/>
            </a:endParaRPr>
          </a:p>
        </p:txBody>
      </p:sp>
      <p:sp>
        <p:nvSpPr>
          <p:cNvPr id="172" name="TextShape 2"/>
          <p:cNvSpPr txBox="1"/>
          <p:nvPr/>
        </p:nvSpPr>
        <p:spPr>
          <a:xfrm>
            <a:off x="1188360" y="773280"/>
            <a:ext cx="10732320" cy="7092000"/>
          </a:xfrm>
          <a:prstGeom prst="rect">
            <a:avLst/>
          </a:prstGeom>
          <a:noFill/>
          <a:ln>
            <a:noFill/>
          </a:ln>
        </p:spPr>
        <p:txBody>
          <a:bodyPr lIns="90000" rIns="90000" tIns="45000" bIns="45000">
            <a:noAutofit/>
          </a:bodyPr>
          <a:p>
            <a:r>
              <a:rPr b="0" lang="ru-RU" sz="2000" spc="-1" strike="noStrike">
                <a:solidFill>
                  <a:srgbClr val="465562"/>
                </a:solidFill>
                <a:latin typeface="Euphemia"/>
              </a:rPr>
              <a:t> </a:t>
            </a:r>
            <a:r>
              <a:rPr b="0" lang="ru-RU" sz="2000" spc="-1" strike="noStrike">
                <a:solidFill>
                  <a:srgbClr val="465562"/>
                </a:solidFill>
                <a:latin typeface="Euphemia"/>
              </a:rPr>
              <a:t>	</a:t>
            </a:r>
            <a:r>
              <a:rPr b="0" lang="ru-RU" sz="2000" spc="-1" strike="noStrike">
                <a:solidFill>
                  <a:srgbClr val="465562"/>
                </a:solidFill>
                <a:latin typeface="Euphemia"/>
              </a:rPr>
              <a:t>Каждая ГНСС работает в собственной шкале времени, основанной на национальном атомном стандарте. Шкалы времени всех спутников системы синхронизируются наземным пунктом управления. Однако каждая ГНСС так или иначе связана с UTC и друг с другом, а величина смещения шкал передаётся в навигационном сообщении.</a:t>
            </a:r>
            <a:endParaRPr b="0" lang="ru-RU" sz="2000" spc="-1" strike="noStrike">
              <a:latin typeface="Arial"/>
            </a:endParaRPr>
          </a:p>
          <a:p>
            <a:r>
              <a:rPr b="0" lang="ru-RU" sz="2000" spc="-1" strike="noStrike">
                <a:solidFill>
                  <a:srgbClr val="465562"/>
                </a:solidFill>
                <a:latin typeface="Euphemia"/>
              </a:rPr>
              <a:t>	</a:t>
            </a:r>
            <a:r>
              <a:rPr b="0" lang="ru-RU" sz="2000" spc="-1" strike="noStrike">
                <a:solidFill>
                  <a:srgbClr val="465562"/>
                </a:solidFill>
                <a:latin typeface="Euphemia"/>
              </a:rPr>
              <a:t>Первой развёрнутой на орбите ГНСС была GPS (NAVSTAR). Её  шкала времени называется GPS Time (</a:t>
            </a:r>
            <a:r>
              <a:rPr b="1" i="1" lang="ru-RU" sz="2000" spc="-1" strike="noStrike">
                <a:solidFill>
                  <a:srgbClr val="465562"/>
                </a:solidFill>
                <a:latin typeface="Euphemia"/>
              </a:rPr>
              <a:t>TGPS</a:t>
            </a:r>
            <a:r>
              <a:rPr b="0" lang="ru-RU" sz="2000" spc="-1" strike="noStrike">
                <a:solidFill>
                  <a:srgbClr val="465562"/>
                </a:solidFill>
                <a:latin typeface="Euphemia"/>
              </a:rPr>
              <a:t>), которая сейчас отличается от UTC на 18с. Эта величина называется </a:t>
            </a:r>
            <a:r>
              <a:rPr b="0" i="1" lang="ru-RU" sz="2000" spc="-1" strike="noStrike">
                <a:solidFill>
                  <a:srgbClr val="465562"/>
                </a:solidFill>
                <a:latin typeface="Euphemia"/>
              </a:rPr>
              <a:t>leap second</a:t>
            </a:r>
            <a:r>
              <a:rPr b="0" lang="ru-RU" sz="2000" spc="-1" strike="noStrike">
                <a:solidFill>
                  <a:srgbClr val="465562"/>
                </a:solidFill>
                <a:latin typeface="Euphemia"/>
              </a:rPr>
              <a:t>. Эпоха в шкале времени GPS определяется номером недели (GPS Week) и номером секунды в неделе. Начало отсчета этой шкалы приходится на ночь с субботы на воскресенье 6 января 1980 г. в 00:00 ч (UTC). Каждая новая неделя также начинается в ночь с субботы на воскресенье. Номер GPS недели передается в навигационном сообщении в 10-битном поле, по этой причине по прошествии 1024 недель счетчик обнуляется. Этот эффект назван GPS week number rollover и происходит каждые 19,7 лет. Первый сброс недели произошел 21 августа 1999г, второй – 6 апреля 2019г.</a:t>
            </a:r>
            <a:endParaRPr b="0" lang="ru-RU" sz="2000" spc="-1" strike="noStrike">
              <a:latin typeface="Arial"/>
            </a:endParaRPr>
          </a:p>
          <a:p>
            <a:endParaRPr b="0" lang="ru-RU" sz="2000" spc="-1" strike="noStrike">
              <a:latin typeface="Arial"/>
            </a:endParaRPr>
          </a:p>
          <a:p>
            <a:endParaRPr b="0" lang="ru-RU" sz="2000" spc="-1" strike="noStrike">
              <a:latin typeface="Arial"/>
            </a:endParaRPr>
          </a:p>
          <a:p>
            <a:r>
              <a:rPr b="0" lang="ru-RU" sz="2000" spc="-1" strike="noStrike">
                <a:solidFill>
                  <a:srgbClr val="465562"/>
                </a:solidFill>
                <a:latin typeface="Euphemia"/>
              </a:rPr>
              <a:t> </a:t>
            </a: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1593360" y="0"/>
            <a:ext cx="9782280" cy="943200"/>
          </a:xfrm>
          <a:prstGeom prst="rect">
            <a:avLst/>
          </a:prstGeom>
          <a:noFill/>
          <a:ln>
            <a:noFill/>
          </a:ln>
        </p:spPr>
        <p:txBody>
          <a:bodyPr lIns="0" rIns="0" tIns="0" bIns="0" anchor="ctr">
            <a:noAutofit/>
          </a:bodyPr>
          <a:p>
            <a:pPr>
              <a:lnSpc>
                <a:spcPct val="90000"/>
              </a:lnSpc>
            </a:pPr>
            <a:r>
              <a:rPr b="0" lang="ru-RU" sz="3600" spc="-1" strike="noStrike">
                <a:solidFill>
                  <a:srgbClr val="344049"/>
                </a:solidFill>
                <a:latin typeface="Euphemia"/>
              </a:rPr>
              <a:t>Шкалы времени GNSS</a:t>
            </a:r>
            <a:endParaRPr b="0" lang="en-US" sz="3600" spc="-1" strike="noStrike">
              <a:solidFill>
                <a:srgbClr val="465562"/>
              </a:solidFill>
              <a:latin typeface="Euphemia"/>
            </a:endParaRPr>
          </a:p>
        </p:txBody>
      </p:sp>
      <p:sp>
        <p:nvSpPr>
          <p:cNvPr id="174" name="TextShape 2"/>
          <p:cNvSpPr txBox="1"/>
          <p:nvPr/>
        </p:nvSpPr>
        <p:spPr>
          <a:xfrm>
            <a:off x="1188360" y="773280"/>
            <a:ext cx="10732320" cy="7092000"/>
          </a:xfrm>
          <a:prstGeom prst="rect">
            <a:avLst/>
          </a:prstGeom>
          <a:noFill/>
          <a:ln>
            <a:noFill/>
          </a:ln>
        </p:spPr>
        <p:txBody>
          <a:bodyPr lIns="90000" rIns="90000" tIns="45000" bIns="45000">
            <a:noAutofit/>
          </a:bodyPr>
          <a:p>
            <a:r>
              <a:rPr b="0" lang="ru-RU" sz="2000" spc="-1" strike="noStrike">
                <a:solidFill>
                  <a:srgbClr val="465562"/>
                </a:solidFill>
                <a:latin typeface="Euphemia"/>
              </a:rPr>
              <a:t> </a:t>
            </a:r>
            <a:r>
              <a:rPr b="0" lang="ru-RU" sz="2000" spc="-1" strike="noStrike">
                <a:solidFill>
                  <a:srgbClr val="465562"/>
                </a:solidFill>
                <a:latin typeface="Euphemia"/>
              </a:rPr>
              <a:t>	</a:t>
            </a:r>
            <a:r>
              <a:rPr b="0" lang="ru-RU" sz="2000" spc="-1" strike="noStrike">
                <a:solidFill>
                  <a:srgbClr val="465562"/>
                </a:solidFill>
                <a:latin typeface="Euphemia"/>
              </a:rPr>
              <a:t>ГНСС </a:t>
            </a:r>
            <a:r>
              <a:rPr b="0" i="1" lang="ru-RU" sz="2000" spc="-1" strike="noStrike">
                <a:solidFill>
                  <a:srgbClr val="465562"/>
                </a:solidFill>
                <a:latin typeface="Euphemia"/>
              </a:rPr>
              <a:t>Galileo</a:t>
            </a:r>
            <a:r>
              <a:rPr b="0" lang="ru-RU" sz="2000" spc="-1" strike="noStrike">
                <a:solidFill>
                  <a:srgbClr val="465562"/>
                </a:solidFill>
                <a:latin typeface="Euphemia"/>
              </a:rPr>
              <a:t> и </a:t>
            </a:r>
            <a:r>
              <a:rPr b="0" i="1" lang="ru-RU" sz="2000" spc="-1" strike="noStrike">
                <a:solidFill>
                  <a:srgbClr val="465562"/>
                </a:solidFill>
                <a:latin typeface="Euphemia"/>
              </a:rPr>
              <a:t>BeiDou</a:t>
            </a:r>
            <a:r>
              <a:rPr b="0" lang="ru-RU" sz="2000" spc="-1" strike="noStrike">
                <a:solidFill>
                  <a:srgbClr val="465562"/>
                </a:solidFill>
                <a:latin typeface="Euphemia"/>
              </a:rPr>
              <a:t> </a:t>
            </a:r>
            <a:r>
              <a:rPr b="0" lang="ru-RU" sz="2000" spc="-1" strike="noStrike">
                <a:solidFill>
                  <a:srgbClr val="465562"/>
                </a:solidFill>
                <a:latin typeface="Euphemia"/>
              </a:rPr>
              <a:t>имеют такой же принцип </a:t>
            </a:r>
            <a:r>
              <a:rPr b="0" lang="ru-RU" sz="2000" spc="-1" strike="noStrike">
                <a:solidFill>
                  <a:srgbClr val="465562"/>
                </a:solidFill>
                <a:latin typeface="Euphemia"/>
              </a:rPr>
              <a:t>счета шкалы времени – номер </a:t>
            </a:r>
            <a:r>
              <a:rPr b="0" lang="ru-RU" sz="2000" spc="-1" strike="noStrike">
                <a:solidFill>
                  <a:srgbClr val="465562"/>
                </a:solidFill>
                <a:latin typeface="Euphemia"/>
              </a:rPr>
              <a:t>недели и секунд.</a:t>
            </a:r>
            <a:endParaRPr b="0" lang="ru-RU" sz="2000" spc="-1" strike="noStrike">
              <a:latin typeface="Arial"/>
            </a:endParaRPr>
          </a:p>
          <a:p>
            <a:endParaRPr b="0" lang="ru-RU" sz="2000" spc="-1" strike="noStrike">
              <a:latin typeface="Arial"/>
            </a:endParaRPr>
          </a:p>
          <a:p>
            <a:r>
              <a:rPr b="0" lang="ru-RU" sz="2000" spc="-1" strike="noStrike">
                <a:solidFill>
                  <a:srgbClr val="465562"/>
                </a:solidFill>
                <a:latin typeface="Euphemia"/>
              </a:rPr>
              <a:t>	</a:t>
            </a:r>
            <a:r>
              <a:rPr b="0" i="1" lang="ru-RU" sz="2000" spc="-1" strike="noStrike">
                <a:solidFill>
                  <a:srgbClr val="465562"/>
                </a:solidFill>
                <a:latin typeface="Euphemia"/>
              </a:rPr>
              <a:t>Galileo System Time</a:t>
            </a:r>
            <a:r>
              <a:rPr b="0" lang="ru-RU" sz="2000" spc="-1" strike="noStrike">
                <a:solidFill>
                  <a:srgbClr val="465562"/>
                </a:solidFill>
                <a:latin typeface="Euphemia"/>
              </a:rPr>
              <a:t> – </a:t>
            </a:r>
            <a:r>
              <a:rPr b="1" i="1" lang="ru-RU" sz="2000" spc="-1" strike="noStrike">
                <a:solidFill>
                  <a:srgbClr val="465562"/>
                </a:solidFill>
                <a:latin typeface="Euphemia"/>
              </a:rPr>
              <a:t>GST</a:t>
            </a:r>
            <a:r>
              <a:rPr b="0" lang="ru-RU" sz="2000" spc="-1" strike="noStrike">
                <a:solidFill>
                  <a:srgbClr val="465562"/>
                </a:solidFill>
                <a:latin typeface="Euphemia"/>
              </a:rPr>
              <a:t> –</a:t>
            </a:r>
            <a:r>
              <a:rPr b="0" lang="ru-RU" sz="2000" spc="-1" strike="noStrike">
                <a:solidFill>
                  <a:srgbClr val="465562"/>
                </a:solidFill>
                <a:latin typeface="Euphemia"/>
              </a:rPr>
              <a:t>выполняет коррекцию </a:t>
            </a:r>
            <a:r>
              <a:rPr b="0" lang="ru-RU" sz="2000" spc="-1" strike="noStrike">
                <a:solidFill>
                  <a:srgbClr val="465562"/>
                </a:solidFill>
                <a:latin typeface="Euphemia"/>
              </a:rPr>
              <a:t>относительно </a:t>
            </a:r>
            <a:r>
              <a:rPr b="0" lang="ru-RU" sz="2000" spc="-1" strike="noStrike">
                <a:solidFill>
                  <a:srgbClr val="465562"/>
                </a:solidFill>
                <a:latin typeface="Euphemia"/>
              </a:rPr>
              <a:t>международной атомной </a:t>
            </a:r>
            <a:r>
              <a:rPr b="0" lang="ru-RU" sz="2000" spc="-1" strike="noStrike">
                <a:solidFill>
                  <a:srgbClr val="465562"/>
                </a:solidFill>
                <a:latin typeface="Euphemia"/>
              </a:rPr>
              <a:t>шкалы времени. Началом </a:t>
            </a:r>
            <a:r>
              <a:rPr b="0" lang="ru-RU" sz="2000" spc="-1" strike="noStrike">
                <a:solidFill>
                  <a:srgbClr val="465562"/>
                </a:solidFill>
                <a:latin typeface="Euphemia"/>
              </a:rPr>
              <a:t>отсчета шкалы считается </a:t>
            </a:r>
            <a:r>
              <a:rPr b="0" lang="ru-RU" sz="2000" spc="-1" strike="noStrike">
                <a:solidFill>
                  <a:srgbClr val="465562"/>
                </a:solidFill>
                <a:latin typeface="Euphemia"/>
              </a:rPr>
              <a:t>00:00 ч 22 августа 1999г </a:t>
            </a:r>
            <a:r>
              <a:rPr b="0" lang="ru-RU" sz="2000" spc="-1" strike="noStrike">
                <a:solidFill>
                  <a:srgbClr val="465562"/>
                </a:solidFill>
                <a:latin typeface="Euphemia"/>
              </a:rPr>
              <a:t>(первый сброс номера недели </a:t>
            </a:r>
            <a:r>
              <a:rPr b="0" lang="ru-RU" sz="2000" spc="-1" strike="noStrike">
                <a:solidFill>
                  <a:srgbClr val="465562"/>
                </a:solidFill>
                <a:latin typeface="Euphemia"/>
              </a:rPr>
              <a:t>GPS). Максимальное </a:t>
            </a:r>
            <a:r>
              <a:rPr b="0" lang="ru-RU" sz="2000" spc="-1" strike="noStrike">
                <a:solidFill>
                  <a:srgbClr val="465562"/>
                </a:solidFill>
                <a:latin typeface="Euphemia"/>
              </a:rPr>
              <a:t>количество недель в GST </a:t>
            </a:r>
            <a:r>
              <a:rPr b="0" lang="ru-RU" sz="2000" spc="-1" strike="noStrike">
                <a:solidFill>
                  <a:srgbClr val="465562"/>
                </a:solidFill>
                <a:latin typeface="Euphemia"/>
              </a:rPr>
              <a:t>равно 4096, а значит первый </a:t>
            </a:r>
            <a:r>
              <a:rPr b="0" lang="ru-RU" sz="2000" spc="-1" strike="noStrike">
                <a:solidFill>
                  <a:srgbClr val="465562"/>
                </a:solidFill>
                <a:latin typeface="Euphemia"/>
              </a:rPr>
              <a:t>сброс номера недели </a:t>
            </a:r>
            <a:r>
              <a:rPr b="0" lang="ru-RU" sz="2000" spc="-1" strike="noStrike">
                <a:solidFill>
                  <a:srgbClr val="465562"/>
                </a:solidFill>
                <a:latin typeface="Euphemia"/>
              </a:rPr>
              <a:t>произойдет только через 78 </a:t>
            </a:r>
            <a:r>
              <a:rPr b="0" lang="ru-RU" sz="2000" spc="-1" strike="noStrike">
                <a:solidFill>
                  <a:srgbClr val="465562"/>
                </a:solidFill>
                <a:latin typeface="Euphemia"/>
              </a:rPr>
              <a:t>лет с начала отсчета </a:t>
            </a:r>
            <a:r>
              <a:rPr b="0" lang="ru-RU" sz="2000" spc="-1" strike="noStrike">
                <a:solidFill>
                  <a:srgbClr val="465562"/>
                </a:solidFill>
                <a:latin typeface="Euphemia"/>
              </a:rPr>
              <a:t>системы.</a:t>
            </a:r>
            <a:endParaRPr b="0" lang="ru-RU" sz="2000" spc="-1" strike="noStrike">
              <a:latin typeface="Arial"/>
            </a:endParaRPr>
          </a:p>
          <a:p>
            <a:endParaRPr b="0" lang="ru-RU" sz="2000" spc="-1" strike="noStrike">
              <a:latin typeface="Arial"/>
            </a:endParaRPr>
          </a:p>
          <a:p>
            <a:r>
              <a:rPr b="0" lang="ru-RU" sz="2000" spc="-1" strike="noStrike">
                <a:solidFill>
                  <a:srgbClr val="465562"/>
                </a:solidFill>
                <a:latin typeface="Euphemia"/>
              </a:rPr>
              <a:t>	</a:t>
            </a:r>
            <a:r>
              <a:rPr b="0" i="1" lang="ru-RU" sz="2000" spc="-1" strike="noStrike">
                <a:solidFill>
                  <a:srgbClr val="465562"/>
                </a:solidFill>
                <a:latin typeface="Euphemia"/>
              </a:rPr>
              <a:t>Beidou System Time</a:t>
            </a:r>
            <a:r>
              <a:rPr b="0" lang="ru-RU" sz="2000" spc="-1" strike="noStrike">
                <a:solidFill>
                  <a:srgbClr val="465562"/>
                </a:solidFill>
                <a:latin typeface="Euphemia"/>
              </a:rPr>
              <a:t> – </a:t>
            </a:r>
            <a:r>
              <a:rPr b="1" i="1" lang="ru-RU" sz="2000" spc="-1" strike="noStrike">
                <a:solidFill>
                  <a:srgbClr val="465562"/>
                </a:solidFill>
                <a:latin typeface="Euphemia"/>
              </a:rPr>
              <a:t>BDT</a:t>
            </a:r>
            <a:r>
              <a:rPr b="0" lang="ru-RU" sz="2000" spc="-1" strike="noStrike">
                <a:solidFill>
                  <a:srgbClr val="465562"/>
                </a:solidFill>
                <a:latin typeface="Euphemia"/>
              </a:rPr>
              <a:t> – </a:t>
            </a:r>
            <a:r>
              <a:rPr b="0" lang="ru-RU" sz="2000" spc="-1" strike="noStrike">
                <a:solidFill>
                  <a:srgbClr val="465562"/>
                </a:solidFill>
                <a:latin typeface="Euphemia"/>
              </a:rPr>
              <a:t>основана на китайском </a:t>
            </a:r>
            <a:r>
              <a:rPr b="0" lang="ru-RU" sz="2000" spc="-1" strike="noStrike">
                <a:solidFill>
                  <a:srgbClr val="465562"/>
                </a:solidFill>
                <a:latin typeface="Euphemia"/>
              </a:rPr>
              <a:t>универсальном глобальном </a:t>
            </a:r>
            <a:r>
              <a:rPr b="0" lang="ru-RU" sz="2000" spc="-1" strike="noStrike">
                <a:solidFill>
                  <a:srgbClr val="465562"/>
                </a:solidFill>
                <a:latin typeface="Euphemia"/>
              </a:rPr>
              <a:t>времени, которое </a:t>
            </a:r>
            <a:r>
              <a:rPr b="0" lang="ru-RU" sz="2000" spc="-1" strike="noStrike">
                <a:solidFill>
                  <a:srgbClr val="465562"/>
                </a:solidFill>
                <a:latin typeface="Euphemia"/>
              </a:rPr>
              <a:t>поддерживается </a:t>
            </a:r>
            <a:r>
              <a:rPr b="0" lang="ru-RU" sz="2000" spc="-1" strike="noStrike">
                <a:solidFill>
                  <a:srgbClr val="465562"/>
                </a:solidFill>
                <a:latin typeface="Euphemia"/>
              </a:rPr>
              <a:t>национальным атомным </a:t>
            </a:r>
            <a:r>
              <a:rPr b="0" lang="ru-RU" sz="2000" spc="-1" strike="noStrike">
                <a:solidFill>
                  <a:srgbClr val="465562"/>
                </a:solidFill>
                <a:latin typeface="Euphemia"/>
              </a:rPr>
              <a:t>стандартом времени. Начало </a:t>
            </a:r>
            <a:r>
              <a:rPr b="0" lang="ru-RU" sz="2000" spc="-1" strike="noStrike">
                <a:solidFill>
                  <a:srgbClr val="465562"/>
                </a:solidFill>
                <a:latin typeface="Euphemia"/>
              </a:rPr>
              <a:t>отсчета шкалы BDT 00:00 ч 1 </a:t>
            </a:r>
            <a:r>
              <a:rPr b="0" lang="ru-RU" sz="2000" spc="-1" strike="noStrike">
                <a:solidFill>
                  <a:srgbClr val="465562"/>
                </a:solidFill>
                <a:latin typeface="Euphemia"/>
              </a:rPr>
              <a:t>января 2006 (UTC). </a:t>
            </a:r>
            <a:r>
              <a:rPr b="0" lang="ru-RU" sz="2000" spc="-1" strike="noStrike">
                <a:solidFill>
                  <a:srgbClr val="465562"/>
                </a:solidFill>
                <a:latin typeface="Euphemia"/>
              </a:rPr>
              <a:t>Ближайший сброс номера </a:t>
            </a:r>
            <a:r>
              <a:rPr b="0" lang="ru-RU" sz="2000" spc="-1" strike="noStrike">
                <a:solidFill>
                  <a:srgbClr val="465562"/>
                </a:solidFill>
                <a:latin typeface="Euphemia"/>
              </a:rPr>
              <a:t>недели BeiDou произойдет </a:t>
            </a:r>
            <a:r>
              <a:rPr b="0" lang="ru-RU" sz="2000" spc="-1" strike="noStrike">
                <a:solidFill>
                  <a:srgbClr val="465562"/>
                </a:solidFill>
                <a:latin typeface="Euphemia"/>
              </a:rPr>
              <a:t>спустя 160 лет с начала </a:t>
            </a:r>
            <a:r>
              <a:rPr b="0" lang="ru-RU" sz="2000" spc="-1" strike="noStrike">
                <a:solidFill>
                  <a:srgbClr val="465562"/>
                </a:solidFill>
                <a:latin typeface="Euphemia"/>
              </a:rPr>
              <a:t>отсчета шкалы.</a:t>
            </a:r>
            <a:endParaRPr b="0" lang="ru-RU" sz="2000" spc="-1" strike="noStrike">
              <a:latin typeface="Arial"/>
            </a:endParaRPr>
          </a:p>
          <a:p>
            <a:endParaRPr b="0" lang="ru-RU" sz="2000" spc="-1" strike="noStrike">
              <a:latin typeface="Arial"/>
            </a:endParaRPr>
          </a:p>
          <a:p>
            <a:r>
              <a:rPr b="0" lang="ru-RU" sz="2000" spc="-1" strike="noStrike">
                <a:solidFill>
                  <a:srgbClr val="465562"/>
                </a:solidFill>
                <a:latin typeface="Euphemia"/>
              </a:rPr>
              <a:t>	</a:t>
            </a:r>
            <a:r>
              <a:rPr b="0" lang="ru-RU" sz="2000" spc="-1" strike="noStrike">
                <a:solidFill>
                  <a:srgbClr val="465562"/>
                </a:solidFill>
                <a:latin typeface="Euphemia"/>
              </a:rPr>
              <a:t>Шкала времени </a:t>
            </a:r>
            <a:r>
              <a:rPr b="0" i="1" lang="ru-RU" sz="2000" spc="-1" strike="noStrike">
                <a:solidFill>
                  <a:srgbClr val="465562"/>
                </a:solidFill>
                <a:latin typeface="Euphemia"/>
              </a:rPr>
              <a:t>ГЛОНАСС</a:t>
            </a:r>
            <a:r>
              <a:rPr b="0" lang="ru-RU" sz="2000" spc="-1" strike="noStrike">
                <a:solidFill>
                  <a:srgbClr val="465562"/>
                </a:solidFill>
                <a:latin typeface="Euphemia"/>
              </a:rPr>
              <a:t> в </a:t>
            </a:r>
            <a:r>
              <a:rPr b="0" lang="ru-RU" sz="2000" spc="-1" strike="noStrike">
                <a:solidFill>
                  <a:srgbClr val="465562"/>
                </a:solidFill>
                <a:latin typeface="Euphemia"/>
              </a:rPr>
              <a:t>отличие от остальных систем </a:t>
            </a:r>
            <a:r>
              <a:rPr b="0" lang="ru-RU" sz="2000" spc="-1" strike="noStrike">
                <a:solidFill>
                  <a:srgbClr val="465562"/>
                </a:solidFill>
                <a:latin typeface="Euphemia"/>
              </a:rPr>
              <a:t>основана на </a:t>
            </a:r>
            <a:r>
              <a:rPr b="1" lang="ru-RU" sz="2000" spc="-1" strike="noStrike">
                <a:solidFill>
                  <a:srgbClr val="465562"/>
                </a:solidFill>
                <a:latin typeface="Euphemia"/>
              </a:rPr>
              <a:t>UTC SU</a:t>
            </a:r>
            <a:r>
              <a:rPr b="0" lang="ru-RU" sz="2000" spc="-1" strike="noStrike">
                <a:solidFill>
                  <a:srgbClr val="465562"/>
                </a:solidFill>
                <a:latin typeface="Euphemia"/>
              </a:rPr>
              <a:t>. Поэтому </a:t>
            </a:r>
            <a:r>
              <a:rPr b="0" lang="ru-RU" sz="2000" spc="-1" strike="noStrike">
                <a:solidFill>
                  <a:srgbClr val="465562"/>
                </a:solidFill>
                <a:latin typeface="Euphemia"/>
              </a:rPr>
              <a:t>в ней нет номера недели и </a:t>
            </a:r>
            <a:r>
              <a:rPr b="0" lang="ru-RU" sz="2000" spc="-1" strike="noStrike">
                <a:solidFill>
                  <a:srgbClr val="465562"/>
                </a:solidFill>
                <a:latin typeface="Euphemia"/>
              </a:rPr>
              <a:t>номера секунды в неделе, а </a:t>
            </a:r>
            <a:r>
              <a:rPr b="0" lang="ru-RU" sz="2000" spc="-1" strike="noStrike">
                <a:solidFill>
                  <a:srgbClr val="465562"/>
                </a:solidFill>
                <a:latin typeface="Euphemia"/>
              </a:rPr>
              <a:t>также не происходит сброс </a:t>
            </a:r>
            <a:r>
              <a:rPr b="0" lang="ru-RU" sz="2000" spc="-1" strike="noStrike">
                <a:solidFill>
                  <a:srgbClr val="465562"/>
                </a:solidFill>
                <a:latin typeface="Euphemia"/>
              </a:rPr>
              <a:t>счетчика недель (rollover). </a:t>
            </a:r>
            <a:r>
              <a:rPr b="0" lang="ru-RU" sz="2000" spc="-1" strike="noStrike">
                <a:solidFill>
                  <a:srgbClr val="465562"/>
                </a:solidFill>
                <a:latin typeface="Euphemia"/>
              </a:rPr>
              <a:t>Здесь используется </a:t>
            </a:r>
            <a:r>
              <a:rPr b="0" lang="ru-RU" sz="2000" spc="-1" strike="noStrike">
                <a:solidFill>
                  <a:srgbClr val="465562"/>
                </a:solidFill>
                <a:latin typeface="Euphemia"/>
              </a:rPr>
              <a:t>стандартная дата и </a:t>
            </a:r>
            <a:r>
              <a:rPr b="0" lang="ru-RU" sz="2000" spc="-1" strike="noStrike">
                <a:solidFill>
                  <a:srgbClr val="465562"/>
                </a:solidFill>
                <a:latin typeface="Euphemia"/>
              </a:rPr>
              <a:t>часы/минуты/секунды. </a:t>
            </a:r>
            <a:r>
              <a:rPr b="0" lang="ru-RU" sz="2000" spc="-1" strike="noStrike">
                <a:solidFill>
                  <a:srgbClr val="465562"/>
                </a:solidFill>
                <a:latin typeface="Euphemia"/>
              </a:rPr>
              <a:t>Коррекция системного </a:t>
            </a:r>
            <a:r>
              <a:rPr b="0" lang="ru-RU" sz="2000" spc="-1" strike="noStrike">
                <a:solidFill>
                  <a:srgbClr val="465562"/>
                </a:solidFill>
                <a:latin typeface="Euphemia"/>
              </a:rPr>
              <a:t>времени ГЛОНАСС происходит </a:t>
            </a:r>
            <a:r>
              <a:rPr b="0" lang="ru-RU" sz="2000" spc="-1" strike="noStrike">
                <a:solidFill>
                  <a:srgbClr val="465562"/>
                </a:solidFill>
                <a:latin typeface="Euphemia"/>
              </a:rPr>
              <a:t>в тот же момент, что и </a:t>
            </a:r>
            <a:r>
              <a:rPr b="0" lang="ru-RU" sz="2000" spc="-1" strike="noStrike">
                <a:solidFill>
                  <a:srgbClr val="465562"/>
                </a:solidFill>
                <a:latin typeface="Euphemia"/>
              </a:rPr>
              <a:t>плановая коррекция UTC. </a:t>
            </a:r>
            <a:endParaRPr b="0" lang="ru-RU" sz="2000" spc="-1" strike="noStrike">
              <a:latin typeface="Arial"/>
            </a:endParaRPr>
          </a:p>
          <a:p>
            <a:r>
              <a:rPr b="0" lang="ru-RU" sz="2000" spc="-1" strike="noStrike">
                <a:solidFill>
                  <a:srgbClr val="465562"/>
                </a:solidFill>
                <a:latin typeface="Euphemia"/>
              </a:rPr>
              <a:t> </a:t>
            </a:r>
            <a:endParaRPr b="0" lang="ru-RU"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1593360" y="177840"/>
            <a:ext cx="9782280" cy="1239480"/>
          </a:xfrm>
          <a:prstGeom prst="rect">
            <a:avLst/>
          </a:prstGeom>
          <a:noFill/>
          <a:ln>
            <a:noFill/>
          </a:ln>
        </p:spPr>
        <p:txBody>
          <a:bodyPr anchor="b">
            <a:noAutofit/>
          </a:bodyPr>
          <a:p>
            <a:pPr>
              <a:lnSpc>
                <a:spcPct val="90000"/>
              </a:lnSpc>
            </a:pPr>
            <a:r>
              <a:rPr b="0" lang="ru-RU" sz="3600" spc="-1" strike="noStrike">
                <a:solidFill>
                  <a:srgbClr val="344049"/>
                </a:solidFill>
                <a:latin typeface="Euphemia"/>
              </a:rPr>
              <a:t>Энергетические уровни цезия-133</a:t>
            </a:r>
            <a:endParaRPr b="0" lang="en-US" sz="3600" spc="-1" strike="noStrike">
              <a:solidFill>
                <a:srgbClr val="465562"/>
              </a:solidFill>
              <a:latin typeface="Euphemia"/>
            </a:endParaRPr>
          </a:p>
        </p:txBody>
      </p:sp>
      <p:pic>
        <p:nvPicPr>
          <p:cNvPr id="176" name="Content Placeholder 3" descr="cesium-atom-transition.jpg"/>
          <p:cNvPicPr/>
          <p:nvPr/>
        </p:nvPicPr>
        <p:blipFill>
          <a:blip r:embed="rId1"/>
          <a:stretch/>
        </p:blipFill>
        <p:spPr>
          <a:xfrm>
            <a:off x="2808360" y="1867320"/>
            <a:ext cx="7007040" cy="3847320"/>
          </a:xfrm>
          <a:prstGeom prst="rect">
            <a:avLst/>
          </a:prstGeom>
          <a:ln>
            <a:noFill/>
          </a:ln>
        </p:spPr>
      </p:pic>
      <p:sp>
        <p:nvSpPr>
          <p:cNvPr id="177" name="CustomShape 2"/>
          <p:cNvSpPr/>
          <p:nvPr/>
        </p:nvSpPr>
        <p:spPr>
          <a:xfrm>
            <a:off x="3066840" y="6072120"/>
            <a:ext cx="2747520" cy="474120"/>
          </a:xfrm>
          <a:prstGeom prst="rect">
            <a:avLst/>
          </a:prstGeom>
          <a:noFill/>
          <a:ln>
            <a:noFill/>
          </a:ln>
        </p:spPr>
        <p:style>
          <a:lnRef idx="0"/>
          <a:fillRef idx="0"/>
          <a:effectRef idx="0"/>
          <a:fontRef idx="minor"/>
        </p:style>
        <p:txBody>
          <a:bodyPr wrap="none" lIns="90000" rIns="90000" tIns="45000" bIns="45000">
            <a:spAutoFit/>
          </a:bodyPr>
          <a:p>
            <a:pPr>
              <a:lnSpc>
                <a:spcPct val="90000"/>
              </a:lnSpc>
            </a:pPr>
            <a:r>
              <a:rPr b="0" lang="en-US" sz="2800" spc="-1" strike="noStrike">
                <a:solidFill>
                  <a:srgbClr val="465562"/>
                </a:solidFill>
                <a:latin typeface="Euphemia"/>
              </a:rPr>
              <a:t>E= 3.76</a:t>
            </a:r>
            <a:r>
              <a:rPr b="0" lang="en-US" sz="2800" spc="-1" strike="noStrike">
                <a:solidFill>
                  <a:srgbClr val="465562"/>
                </a:solidFill>
                <a:latin typeface="Times New Roman"/>
              </a:rPr>
              <a:t>∙10</a:t>
            </a:r>
            <a:r>
              <a:rPr b="0" lang="en-US" sz="2800" spc="-1" strike="noStrike" baseline="30000">
                <a:solidFill>
                  <a:srgbClr val="465562"/>
                </a:solidFill>
                <a:latin typeface="Times New Roman"/>
              </a:rPr>
              <a:t>-6</a:t>
            </a:r>
            <a:r>
              <a:rPr b="0" lang="en-US" sz="2800" spc="-1" strike="noStrike">
                <a:solidFill>
                  <a:srgbClr val="465562"/>
                </a:solidFill>
                <a:latin typeface="Times New Roman"/>
              </a:rPr>
              <a:t> </a:t>
            </a:r>
            <a:r>
              <a:rPr b="0" lang="ru-RU" sz="2800" spc="-1" strike="noStrike">
                <a:solidFill>
                  <a:srgbClr val="465562"/>
                </a:solidFill>
                <a:latin typeface="Euphemia"/>
              </a:rPr>
              <a:t>эВ</a:t>
            </a:r>
            <a:endParaRPr b="0" lang="ru-RU"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AD825C-09C7-4A07-B577-302FECE18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 числом «пи» (широкоэкранный формат)</Template>
  <TotalTime>374</TotalTime>
  <Application>LibreOffice/6.4.6.2$Linux_X86_64 LibreOffice_project/40$Build-2</Application>
  <Words>2414</Words>
  <Paragraphs>146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2017-02-06T16:32:23Z</dcterms:created>
  <dc:creator/>
  <dc:description/>
  <dc:language>ru-RU</dc:language>
  <cp:lastModifiedBy/>
  <dcterms:modified xsi:type="dcterms:W3CDTF">2021-04-09T15:57:51Z</dcterms:modified>
  <cp:revision>18</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0</vt:bool>
  </property>
  <property fmtid="{D5CDD505-2E9C-101B-9397-08002B2CF9AE}" pid="10" name="ShareDoc">
    <vt:bool>0</vt:bool>
  </property>
  <property fmtid="{D5CDD505-2E9C-101B-9397-08002B2CF9AE}" pid="11" name="Slides">
    <vt:i4>36</vt:i4>
  </property>
  <property fmtid="{D5CDD505-2E9C-101B-9397-08002B2CF9AE}" pid="12" name="_TemplateID">
    <vt:lpwstr>TC027879479991</vt:lpwstr>
  </property>
</Properties>
</file>