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61" r:id="rId8"/>
    <p:sldId id="276" r:id="rId9"/>
    <p:sldId id="277" r:id="rId10"/>
    <p:sldId id="278" r:id="rId11"/>
    <p:sldId id="272" r:id="rId12"/>
    <p:sldId id="260" r:id="rId13"/>
    <p:sldId id="263" r:id="rId14"/>
    <p:sldId id="264" r:id="rId15"/>
    <p:sldId id="265" r:id="rId16"/>
    <p:sldId id="269" r:id="rId17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80008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64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025E2-7E6A-40E4-9109-E6E70B6926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509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056A3-2933-45FC-A905-3179AEDB7A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83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0B910-3D7D-4AB9-B8ED-390C0E284F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190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69E65-0DE1-44B0-8DBC-AAD90334B3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175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C581-9B9F-454B-B452-B3F3BE986A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227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2B7B0-2CFC-47E7-9DC2-58BECA2827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5716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19369-B42A-4D6C-ABC8-A32FB608A4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567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40CDE-220F-4649-B160-A687782718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325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C54BF-6E8E-4AD5-8A93-8B4773E6AE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1799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F5BA8-0F63-4F54-8B4E-51122EFF82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188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3A8FC-F3E8-4B5A-8E3D-EADF8608AB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536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A644FF6-FBEB-4CE3-8EA3-8D2C0BDFDB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.v.polosatkin@inp.nsk.su" TargetMode="External"/><Relationship Id="rId2" Type="http://schemas.openxmlformats.org/officeDocument/2006/relationships/hyperlink" Target="http://binp.lms-service.ru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1979613" y="115888"/>
            <a:ext cx="530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66"/>
                </a:solidFill>
              </a:rPr>
              <a:t>Правила обучения в аспирантуре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468313" y="1196975"/>
            <a:ext cx="7848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15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051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23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95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767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rgbClr val="003300"/>
                </a:solidFill>
              </a:rPr>
              <a:t>В 2013 году принят закон об образовании</a:t>
            </a:r>
          </a:p>
          <a:p>
            <a:pPr eaLnBrk="1" hangingPunct="1"/>
            <a:endParaRPr lang="ru-RU" altLang="ru-RU" sz="2000" b="1">
              <a:solidFill>
                <a:srgbClr val="003300"/>
              </a:solidFill>
            </a:endParaRPr>
          </a:p>
          <a:p>
            <a:pPr eaLnBrk="1" hangingPunct="1"/>
            <a:r>
              <a:rPr lang="ru-RU" altLang="ru-RU" sz="2000" b="1">
                <a:solidFill>
                  <a:srgbClr val="003300"/>
                </a:solidFill>
              </a:rPr>
              <a:t>Этот закон устанавливает, что обучение в аспирантуре является третьей ступенью высшего образования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468313" y="3284538"/>
            <a:ext cx="7848600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15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99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922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45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6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40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512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84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56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 dirty="0">
                <a:solidFill>
                  <a:srgbClr val="003300"/>
                </a:solidFill>
              </a:rPr>
              <a:t>В 2014 году принят Федеральный образовательный стандарт высшего образования – подготовки кадров высшей квалификации </a:t>
            </a:r>
          </a:p>
          <a:p>
            <a:pPr eaLnBrk="1" hangingPunct="1"/>
            <a:endParaRPr lang="ru-RU" altLang="ru-RU" sz="2000" b="1" dirty="0">
              <a:solidFill>
                <a:srgbClr val="003300"/>
              </a:solidFill>
            </a:endParaRPr>
          </a:p>
          <a:p>
            <a:pPr eaLnBrk="1" hangingPunct="1"/>
            <a:r>
              <a:rPr lang="ru-RU" altLang="ru-RU" sz="2000" b="1" dirty="0">
                <a:solidFill>
                  <a:srgbClr val="003300"/>
                </a:solidFill>
              </a:rPr>
              <a:t>Поступившие в 2014</a:t>
            </a:r>
            <a:r>
              <a:rPr lang="en-US" altLang="ru-RU" sz="2000" b="1" dirty="0">
                <a:solidFill>
                  <a:srgbClr val="003300"/>
                </a:solidFill>
              </a:rPr>
              <a:t>-</a:t>
            </a:r>
            <a:r>
              <a:rPr lang="ru-RU" altLang="ru-RU" sz="2000" b="1" dirty="0" smtClean="0">
                <a:solidFill>
                  <a:srgbClr val="003300"/>
                </a:solidFill>
              </a:rPr>
              <a:t>20</a:t>
            </a:r>
            <a:r>
              <a:rPr lang="en-US" altLang="ru-RU" sz="2000" b="1" dirty="0" smtClean="0">
                <a:solidFill>
                  <a:srgbClr val="003300"/>
                </a:solidFill>
              </a:rPr>
              <a:t>20</a:t>
            </a:r>
            <a:r>
              <a:rPr lang="ru-RU" altLang="ru-RU" sz="2000" b="1" dirty="0" smtClean="0">
                <a:solidFill>
                  <a:srgbClr val="003300"/>
                </a:solidFill>
              </a:rPr>
              <a:t> </a:t>
            </a:r>
            <a:r>
              <a:rPr lang="ru-RU" altLang="ru-RU" sz="2000" b="1" dirty="0">
                <a:solidFill>
                  <a:srgbClr val="003300"/>
                </a:solidFill>
              </a:rPr>
              <a:t>годах обучаются в соответствии с этим стандартом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0" y="568325"/>
            <a:ext cx="9144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 dirty="0">
                <a:solidFill>
                  <a:srgbClr val="003300"/>
                </a:solidFill>
              </a:rPr>
              <a:t>Рекомендуемые курсы: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FF0000"/>
                </a:solidFill>
              </a:rPr>
              <a:t>Методы ускорения заряженных частиц  </a:t>
            </a:r>
            <a:r>
              <a:rPr lang="ru-RU" altLang="ja-JP" sz="1600" i="1" dirty="0">
                <a:solidFill>
                  <a:srgbClr val="FF0000"/>
                </a:solidFill>
              </a:rPr>
              <a:t>3 </a:t>
            </a:r>
            <a:r>
              <a:rPr lang="ru-RU" altLang="ja-JP" sz="1600" i="1" dirty="0" err="1">
                <a:solidFill>
                  <a:srgbClr val="FF0000"/>
                </a:solidFill>
              </a:rPr>
              <a:t>з.е</a:t>
            </a:r>
            <a:r>
              <a:rPr lang="ru-RU" altLang="ja-JP" sz="1600" i="1" dirty="0">
                <a:solidFill>
                  <a:srgbClr val="FF0000"/>
                </a:solidFill>
              </a:rPr>
              <a:t>., весна </a:t>
            </a:r>
            <a:r>
              <a:rPr lang="ru-RU" altLang="ja-JP" sz="1600" i="1" dirty="0" smtClean="0">
                <a:solidFill>
                  <a:srgbClr val="FF0000"/>
                </a:solidFill>
              </a:rPr>
              <a:t>2022</a:t>
            </a:r>
            <a:endParaRPr lang="ru-RU" altLang="ja-JP" sz="1600" i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FF0000"/>
                </a:solidFill>
              </a:rPr>
              <a:t>Ускорители и их применения </a:t>
            </a:r>
            <a:r>
              <a:rPr lang="ru-RU" altLang="ja-JP" sz="1600" i="1" dirty="0">
                <a:solidFill>
                  <a:srgbClr val="FF0000"/>
                </a:solidFill>
              </a:rPr>
              <a:t>3 </a:t>
            </a:r>
            <a:r>
              <a:rPr lang="ru-RU" altLang="ja-JP" sz="1600" i="1" dirty="0" err="1">
                <a:solidFill>
                  <a:srgbClr val="FF0000"/>
                </a:solidFill>
              </a:rPr>
              <a:t>з.е</a:t>
            </a:r>
            <a:r>
              <a:rPr lang="ru-RU" altLang="ja-JP" sz="1600" i="1" dirty="0">
                <a:solidFill>
                  <a:srgbClr val="FF0000"/>
                </a:solidFill>
              </a:rPr>
              <a:t>., осень </a:t>
            </a:r>
            <a:r>
              <a:rPr lang="ru-RU" altLang="ja-JP" sz="1600" i="1" dirty="0" smtClean="0">
                <a:solidFill>
                  <a:srgbClr val="FF0000"/>
                </a:solidFill>
              </a:rPr>
              <a:t>2022</a:t>
            </a:r>
            <a:endParaRPr lang="ru-RU" altLang="ja-JP" sz="1600" i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Современная физика высоких энергий </a:t>
            </a:r>
            <a:r>
              <a:rPr lang="ru-RU" altLang="ja-JP" sz="1600" i="1" dirty="0">
                <a:solidFill>
                  <a:srgbClr val="000066"/>
                </a:solidFill>
              </a:rPr>
              <a:t>- 1 семестр, 3 </a:t>
            </a:r>
            <a:r>
              <a:rPr lang="ru-RU" altLang="ja-JP" sz="1600" i="1" dirty="0" err="1">
                <a:solidFill>
                  <a:srgbClr val="000066"/>
                </a:solidFill>
              </a:rPr>
              <a:t>з.е</a:t>
            </a:r>
            <a:r>
              <a:rPr lang="ru-RU" altLang="ja-JP" sz="1600" i="1" dirty="0">
                <a:solidFill>
                  <a:srgbClr val="000066"/>
                </a:solidFill>
              </a:rPr>
              <a:t>., весна 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2021 </a:t>
            </a:r>
            <a:r>
              <a:rPr lang="ru-RU" altLang="ja-JP" sz="1600" i="1" dirty="0">
                <a:solidFill>
                  <a:srgbClr val="000066"/>
                </a:solidFill>
              </a:rPr>
              <a:t>год</a:t>
            </a:r>
          </a:p>
          <a:p>
            <a:pPr eaLnBrk="1" hangingPunct="1">
              <a:lnSpc>
                <a:spcPct val="130000"/>
              </a:lnSpc>
            </a:pP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ru-RU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ru-RU" sz="1600" i="1" dirty="0">
              <a:solidFill>
                <a:srgbClr val="000066"/>
              </a:solidFill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95288" y="115888"/>
            <a:ext cx="8064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15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99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922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45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6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40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512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84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56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u="sng">
                <a:solidFill>
                  <a:srgbClr val="003300"/>
                </a:solidFill>
              </a:rPr>
              <a:t>Специальность 01.04.20</a:t>
            </a:r>
            <a:endParaRPr lang="ru-RU" altLang="ru-RU" sz="140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0" y="908050"/>
            <a:ext cx="91440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3300"/>
                </a:solidFill>
              </a:rPr>
              <a:t>Перезачет дисциплин:</a:t>
            </a:r>
          </a:p>
          <a:p>
            <a:pPr eaLnBrk="1" hangingPunct="1">
              <a:lnSpc>
                <a:spcPct val="130000"/>
              </a:lnSpc>
            </a:pPr>
            <a:endParaRPr lang="ru-RU" altLang="ja-JP" sz="160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ru-RU" sz="1600">
                <a:solidFill>
                  <a:srgbClr val="000066"/>
                </a:solidFill>
              </a:rPr>
              <a:t>Участие в научных школах по тематике, близкой к читаемым в аспирантуре курсам, может быть зачтено в качестве учебной нагрузки </a:t>
            </a:r>
            <a:endParaRPr lang="ru-RU" altLang="ru-RU" sz="1600" i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20638" y="692150"/>
            <a:ext cx="9144000" cy="397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defRPr/>
            </a:pPr>
            <a:r>
              <a:rPr lang="ru-RU" altLang="ru-RU" dirty="0" smtClean="0">
                <a:solidFill>
                  <a:srgbClr val="003300"/>
                </a:solidFill>
              </a:rPr>
              <a:t>Педагогическая практика (3 </a:t>
            </a:r>
            <a:r>
              <a:rPr lang="ru-RU" altLang="ru-RU" dirty="0" err="1" smtClean="0">
                <a:solidFill>
                  <a:srgbClr val="003300"/>
                </a:solidFill>
              </a:rPr>
              <a:t>з.е</a:t>
            </a:r>
            <a:r>
              <a:rPr lang="ru-RU" altLang="ru-RU" dirty="0" smtClean="0">
                <a:solidFill>
                  <a:srgbClr val="003300"/>
                </a:solidFill>
              </a:rPr>
              <a:t>.):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ru-RU" altLang="ja-JP" sz="1600" dirty="0" smtClean="0">
                <a:solidFill>
                  <a:srgbClr val="000066"/>
                </a:solidFill>
              </a:rPr>
              <a:t>Преподавание в высшей школе (ФМШ не считается)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ru-RU" altLang="ja-JP" sz="1600" dirty="0" smtClean="0">
                <a:solidFill>
                  <a:srgbClr val="000066"/>
                </a:solidFill>
              </a:rPr>
              <a:t>Желательно – после педагогического курса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ru-RU" altLang="ja-JP" sz="1600" dirty="0" smtClean="0">
                <a:solidFill>
                  <a:srgbClr val="000066"/>
                </a:solidFill>
              </a:rPr>
              <a:t>Отчетность – отчет по практике</a:t>
            </a:r>
            <a:endParaRPr lang="ru-RU" altLang="ja-JP" sz="1600" i="1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  <a:defRPr/>
            </a:pPr>
            <a:endParaRPr lang="ru-RU" altLang="ja-JP" sz="16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  <a:defRPr/>
            </a:pPr>
            <a:r>
              <a:rPr lang="ru-RU" altLang="ja-JP" sz="1600" dirty="0" smtClean="0">
                <a:solidFill>
                  <a:srgbClr val="000066"/>
                </a:solidFill>
              </a:rPr>
              <a:t>Допустимые формы </a:t>
            </a:r>
            <a:r>
              <a:rPr lang="ru-RU" altLang="ja-JP" sz="1600" dirty="0" err="1" smtClean="0">
                <a:solidFill>
                  <a:srgbClr val="000066"/>
                </a:solidFill>
              </a:rPr>
              <a:t>пед.практики</a:t>
            </a:r>
            <a:r>
              <a:rPr lang="ru-RU" altLang="ja-JP" sz="1600" dirty="0" smtClean="0">
                <a:solidFill>
                  <a:srgbClr val="000066"/>
                </a:solidFill>
              </a:rPr>
              <a:t>:</a:t>
            </a:r>
          </a:p>
          <a:p>
            <a:pPr indent="541338" eaLnBrk="1" hangingPunct="1">
              <a:lnSpc>
                <a:spcPct val="130000"/>
              </a:lnSpc>
              <a:defRPr/>
            </a:pPr>
            <a:r>
              <a:rPr lang="ru-RU" altLang="ja-JP" sz="1600" dirty="0" smtClean="0">
                <a:solidFill>
                  <a:srgbClr val="000066"/>
                </a:solidFill>
              </a:rPr>
              <a:t>Регулярное преподавание в НГУ/НГТУ</a:t>
            </a:r>
          </a:p>
          <a:p>
            <a:pPr indent="541338" eaLnBrk="1" hangingPunct="1">
              <a:lnSpc>
                <a:spcPct val="130000"/>
              </a:lnSpc>
              <a:defRPr/>
            </a:pPr>
            <a:r>
              <a:rPr lang="ru-RU" altLang="ja-JP" sz="1600" dirty="0" smtClean="0">
                <a:solidFill>
                  <a:srgbClr val="000066"/>
                </a:solidFill>
              </a:rPr>
              <a:t>Руководство курсовыми работами</a:t>
            </a:r>
          </a:p>
          <a:p>
            <a:pPr indent="541338" eaLnBrk="1" hangingPunct="1">
              <a:lnSpc>
                <a:spcPct val="130000"/>
              </a:lnSpc>
              <a:defRPr/>
            </a:pPr>
            <a:r>
              <a:rPr lang="ru-RU" altLang="ja-JP" sz="1600" dirty="0" smtClean="0">
                <a:solidFill>
                  <a:srgbClr val="000066"/>
                </a:solidFill>
              </a:rPr>
              <a:t>Прикрепление к преподавателю НГУ/НГТУ для стажировки</a:t>
            </a:r>
          </a:p>
          <a:p>
            <a:pPr indent="541338" eaLnBrk="1" hangingPunct="1">
              <a:lnSpc>
                <a:spcPct val="130000"/>
              </a:lnSpc>
              <a:defRPr/>
            </a:pPr>
            <a:endParaRPr lang="ru-RU" altLang="ja-JP" sz="1600" dirty="0" smtClean="0">
              <a:solidFill>
                <a:srgbClr val="000066"/>
              </a:solidFill>
            </a:endParaRPr>
          </a:p>
          <a:p>
            <a:pPr indent="541338" eaLnBrk="1" hangingPunct="1">
              <a:lnSpc>
                <a:spcPct val="130000"/>
              </a:lnSpc>
              <a:defRPr/>
            </a:pPr>
            <a:r>
              <a:rPr lang="ru-RU" altLang="ja-JP" sz="1600" dirty="0" smtClean="0">
                <a:solidFill>
                  <a:srgbClr val="000066"/>
                </a:solidFill>
              </a:rPr>
              <a:t>Преподавание </a:t>
            </a:r>
            <a:r>
              <a:rPr lang="ru-RU" altLang="ja-JP" sz="1600" dirty="0" smtClean="0">
                <a:solidFill>
                  <a:srgbClr val="000066"/>
                </a:solidFill>
              </a:rPr>
              <a:t>в ВУЗе может быть зачтено в качестве педагогической практики без дополнительных отчетов по практике </a:t>
            </a: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-180975" y="5516563"/>
            <a:ext cx="9144000" cy="77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3300"/>
                </a:solidFill>
              </a:rPr>
              <a:t>Практика в ведущих научных центрах: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>
                <a:solidFill>
                  <a:srgbClr val="000066"/>
                </a:solidFill>
              </a:rPr>
              <a:t>Включать, если вы планируете длительные (более месяца) командировки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0" y="620713"/>
            <a:ext cx="9144000" cy="549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 u="sng">
                <a:solidFill>
                  <a:srgbClr val="003300"/>
                </a:solidFill>
              </a:rPr>
              <a:t>В индивидуальном плане аспиранта должны быть</a:t>
            </a:r>
            <a:r>
              <a:rPr lang="ru-RU" altLang="ru-RU">
                <a:solidFill>
                  <a:srgbClr val="003300"/>
                </a:solidFill>
              </a:rPr>
              <a:t>:</a:t>
            </a:r>
          </a:p>
          <a:p>
            <a:pPr eaLnBrk="1" hangingPunct="1">
              <a:lnSpc>
                <a:spcPct val="130000"/>
              </a:lnSpc>
              <a:buFontTx/>
              <a:buAutoNum type="arabicPeriod"/>
            </a:pPr>
            <a:r>
              <a:rPr lang="ru-RU" altLang="ru-RU">
                <a:solidFill>
                  <a:srgbClr val="003300"/>
                </a:solidFill>
              </a:rPr>
              <a:t>Обоснование выбора темы научных исследований</a:t>
            </a:r>
          </a:p>
          <a:p>
            <a:pPr eaLnBrk="1" hangingPunct="1">
              <a:lnSpc>
                <a:spcPct val="130000"/>
              </a:lnSpc>
              <a:buFontTx/>
              <a:buAutoNum type="arabicPeriod"/>
            </a:pPr>
            <a:r>
              <a:rPr lang="ru-RU" altLang="ru-RU">
                <a:solidFill>
                  <a:srgbClr val="003300"/>
                </a:solidFill>
              </a:rPr>
              <a:t>План научной работы (на 4 года и на ближайший год)</a:t>
            </a:r>
          </a:p>
          <a:p>
            <a:pPr eaLnBrk="1" hangingPunct="1">
              <a:lnSpc>
                <a:spcPct val="130000"/>
              </a:lnSpc>
              <a:buFontTx/>
              <a:buAutoNum type="arabicPeriod"/>
            </a:pPr>
            <a:r>
              <a:rPr lang="ru-RU" altLang="ru-RU">
                <a:solidFill>
                  <a:srgbClr val="003300"/>
                </a:solidFill>
              </a:rPr>
              <a:t>План учебной нагрузки (на 4 года)</a:t>
            </a:r>
          </a:p>
          <a:p>
            <a:pPr eaLnBrk="1" hangingPunct="1">
              <a:lnSpc>
                <a:spcPct val="130000"/>
              </a:lnSpc>
              <a:buFontTx/>
              <a:buAutoNum type="arabicPeriod"/>
            </a:pPr>
            <a:endParaRPr lang="ru-RU" altLang="ru-RU">
              <a:solidFill>
                <a:srgbClr val="003300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3300"/>
                </a:solidFill>
              </a:rPr>
              <a:t>Выполнение индивидуальных планов контролируется на промежуточных аттестациях (раз в полгода)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C00000"/>
                </a:solidFill>
              </a:rPr>
              <a:t>В течение года должно быть представление научной работы на конференции или семинаре лаборатории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C00000"/>
                </a:solidFill>
              </a:rPr>
              <a:t>За время обучения должно быть опубликовано не менее двух статей в журналах ВАК</a:t>
            </a:r>
          </a:p>
          <a:p>
            <a:pPr eaLnBrk="1" hangingPunct="1">
              <a:lnSpc>
                <a:spcPct val="130000"/>
              </a:lnSpc>
            </a:pPr>
            <a:endParaRPr lang="ru-RU" altLang="ru-RU">
              <a:solidFill>
                <a:srgbClr val="003300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800080"/>
                </a:solidFill>
              </a:rPr>
              <a:t>Стипендия начисляется при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800080"/>
                </a:solidFill>
              </a:rPr>
              <a:t>-отсутствии академической задолженности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800080"/>
                </a:solidFill>
              </a:rPr>
              <a:t>-отсутствии троек за текущую сессию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765175"/>
            <a:ext cx="8820150" cy="433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8288" indent="269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 b="1">
                <a:solidFill>
                  <a:srgbClr val="003300"/>
                </a:solidFill>
              </a:rPr>
              <a:t>Итоговая аттестация:</a:t>
            </a:r>
          </a:p>
          <a:p>
            <a:pPr eaLnBrk="1" hangingPunct="1">
              <a:lnSpc>
                <a:spcPct val="130000"/>
              </a:lnSpc>
            </a:pPr>
            <a:endParaRPr lang="ru-RU" altLang="ru-RU" b="1">
              <a:solidFill>
                <a:srgbClr val="003300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800080"/>
                </a:solidFill>
              </a:rPr>
              <a:t>Государственный экзамен</a:t>
            </a:r>
            <a:endParaRPr lang="ru-RU" altLang="ru-RU" sz="1600" i="1">
              <a:solidFill>
                <a:srgbClr val="800080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ru-RU" sz="1600" i="1">
              <a:solidFill>
                <a:srgbClr val="800080"/>
              </a:solidFill>
            </a:endParaRPr>
          </a:p>
          <a:p>
            <a:pPr algn="just" eaLnBrk="1" hangingPunct="1">
              <a:lnSpc>
                <a:spcPct val="110000"/>
              </a:lnSpc>
            </a:pPr>
            <a:r>
              <a:rPr lang="ru-RU" altLang="ru-RU">
                <a:solidFill>
                  <a:srgbClr val="800080"/>
                </a:solidFill>
              </a:rPr>
              <a:t>Представление научного доклада об основных результатах подготовленной научно-квалификационной работы (диссертации), оформленной в соответствии с требованиями, устанавливаемыми Министерством образования и науки Российской Федерации</a:t>
            </a:r>
          </a:p>
          <a:p>
            <a:pPr algn="just" eaLnBrk="1" hangingPunct="1">
              <a:lnSpc>
                <a:spcPct val="110000"/>
              </a:lnSpc>
            </a:pPr>
            <a:endParaRPr lang="ru-RU" altLang="ru-RU">
              <a:solidFill>
                <a:srgbClr val="800080"/>
              </a:solidFill>
            </a:endParaRPr>
          </a:p>
          <a:p>
            <a:pPr algn="just" eaLnBrk="1" hangingPunct="1">
              <a:lnSpc>
                <a:spcPct val="110000"/>
              </a:lnSpc>
            </a:pPr>
            <a:r>
              <a:rPr lang="ru-RU" altLang="ru-RU" sz="1600" i="1">
                <a:solidFill>
                  <a:srgbClr val="800080"/>
                </a:solidFill>
              </a:rPr>
              <a:t>По результатам представления научного доклада об основных результатах подготовленной научно-квалификационной работы (диссертации) организация дает заключение, в соответствии с пунктом 16 Положения о присуждении ученых степеней, утвержденного постановлением Правительства Российской Федерации от 24 сентября 2013 г. N 842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260350"/>
            <a:ext cx="8820150" cy="236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524000" indent="-806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04628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6857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0908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6131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703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275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847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419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defRPr/>
            </a:pPr>
            <a:r>
              <a:rPr lang="ru-RU" altLang="ru-RU" b="1" dirty="0" smtClean="0">
                <a:solidFill>
                  <a:srgbClr val="003300"/>
                </a:solidFill>
              </a:rPr>
              <a:t>Коммуникации:</a:t>
            </a:r>
          </a:p>
          <a:p>
            <a:pPr eaLnBrk="1" hangingPunct="1">
              <a:lnSpc>
                <a:spcPct val="130000"/>
              </a:lnSpc>
              <a:defRPr/>
            </a:pPr>
            <a:endParaRPr lang="ru-RU" altLang="ru-RU" b="1" dirty="0" smtClean="0">
              <a:solidFill>
                <a:srgbClr val="003300"/>
              </a:solidFill>
            </a:endParaRPr>
          </a:p>
          <a:p>
            <a:pPr eaLnBrk="1" hangingPunct="1">
              <a:lnSpc>
                <a:spcPct val="130000"/>
              </a:lnSpc>
              <a:defRPr/>
            </a:pPr>
            <a:r>
              <a:rPr lang="ru-RU" altLang="ru-RU" u="sng" dirty="0" smtClean="0">
                <a:solidFill>
                  <a:srgbClr val="800080"/>
                </a:solidFill>
              </a:rPr>
              <a:t>Электронная  информационная образовательная среда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ru-RU" altLang="ru-RU" dirty="0" smtClean="0">
                <a:hlinkClick r:id="rId2"/>
              </a:rPr>
              <a:t>http://binp.lms-service.ru/</a:t>
            </a:r>
            <a:endParaRPr lang="ru-RU" altLang="ru-RU" dirty="0" smtClean="0"/>
          </a:p>
          <a:p>
            <a:pPr marL="717550" indent="0" eaLnBrk="1" hangingPunct="1">
              <a:defRPr/>
            </a:pPr>
            <a:r>
              <a:rPr lang="ru-RU" altLang="ru-RU" dirty="0" smtClean="0">
                <a:solidFill>
                  <a:srgbClr val="000066"/>
                </a:solidFill>
              </a:rPr>
              <a:t>Формирование электронного портфолио обучающегося, в том числе сохранение работ обучающегося, рецензий и оценок на эти работы со стороны любых участников образовательного процесса;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179388" y="3357563"/>
            <a:ext cx="8820150" cy="80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524000" indent="-806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04628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6857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0908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6131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703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275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847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419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 u="sng">
                <a:solidFill>
                  <a:srgbClr val="800080"/>
                </a:solidFill>
              </a:rPr>
              <a:t>Корпоративная электронная почта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ru-RU">
                <a:hlinkClick r:id="rId3"/>
              </a:rPr>
              <a:t>s.v.polosatkin@inp.nsk.su</a:t>
            </a:r>
            <a:r>
              <a:rPr lang="en-US" altLang="ru-RU"/>
              <a:t> – </a:t>
            </a:r>
            <a:r>
              <a:rPr lang="ru-RU" altLang="ru-RU"/>
              <a:t> сходить в </a:t>
            </a:r>
            <a:r>
              <a:rPr lang="en-US" altLang="ru-RU"/>
              <a:t>20</a:t>
            </a:r>
            <a:r>
              <a:rPr lang="ru-RU" altLang="ru-RU"/>
              <a:t>д - 404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260350"/>
            <a:ext cx="8820150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524000" indent="-806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04628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6857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0908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6131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703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275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847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419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 b="1">
                <a:solidFill>
                  <a:srgbClr val="003300"/>
                </a:solidFill>
              </a:rPr>
              <a:t>Для окончания оформления мне нужны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23850" y="981075"/>
            <a:ext cx="8820150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268288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046288" indent="-342900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68575" indent="-342900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090863" indent="-342900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613150" indent="-342900"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0703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275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9847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4419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0066"/>
                </a:solidFill>
              </a:rPr>
              <a:t>Личные листки по учету кадров</a:t>
            </a:r>
            <a:r>
              <a:rPr lang="en-US" altLang="ru-RU">
                <a:solidFill>
                  <a:srgbClr val="000066"/>
                </a:solidFill>
              </a:rPr>
              <a:t> (</a:t>
            </a:r>
            <a:r>
              <a:rPr lang="ru-RU" altLang="ru-RU">
                <a:solidFill>
                  <a:srgbClr val="000066"/>
                </a:solidFill>
              </a:rPr>
              <a:t>заполнить в отделе аспирантуры</a:t>
            </a:r>
            <a:r>
              <a:rPr lang="en-US" altLang="ru-RU">
                <a:solidFill>
                  <a:srgbClr val="000066"/>
                </a:solidFill>
              </a:rPr>
              <a:t>)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0066"/>
                </a:solidFill>
              </a:rPr>
              <a:t>Руководители и темы научных исследований – до 20 сентября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611188" y="549275"/>
            <a:ext cx="784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15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99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922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45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6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40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512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84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56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 u="sng">
                <a:solidFill>
                  <a:srgbClr val="003300"/>
                </a:solidFill>
              </a:rPr>
              <a:t>Терминология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784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15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99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922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45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6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40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512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84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56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u="sng">
                <a:solidFill>
                  <a:srgbClr val="003300"/>
                </a:solidFill>
              </a:rPr>
              <a:t>Направление подготовки в ИЯФ СО РАН:</a:t>
            </a:r>
          </a:p>
          <a:p>
            <a:pPr eaLnBrk="1" hangingPunct="1"/>
            <a:r>
              <a:rPr lang="ru-RU" altLang="ru-RU">
                <a:solidFill>
                  <a:srgbClr val="003300"/>
                </a:solidFill>
              </a:rPr>
              <a:t>03.06.01 – физика и астрономия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684213" y="2349500"/>
            <a:ext cx="820896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15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99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922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45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6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40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512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84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56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u="sng">
                <a:solidFill>
                  <a:srgbClr val="003300"/>
                </a:solidFill>
              </a:rPr>
              <a:t>Профиль подготовки (направленность):</a:t>
            </a:r>
          </a:p>
          <a:p>
            <a:pPr eaLnBrk="1" hangingPunct="1"/>
            <a:r>
              <a:rPr lang="ru-RU" altLang="ru-RU">
                <a:solidFill>
                  <a:srgbClr val="003300"/>
                </a:solidFill>
              </a:rPr>
              <a:t>01.04.01 – Приборы и методы экспериментальной физики</a:t>
            </a:r>
          </a:p>
          <a:p>
            <a:pPr eaLnBrk="1" hangingPunct="1"/>
            <a:r>
              <a:rPr lang="ru-RU" altLang="ru-RU">
                <a:solidFill>
                  <a:srgbClr val="003300"/>
                </a:solidFill>
              </a:rPr>
              <a:t>01.04.02 – Теоретическая физика</a:t>
            </a:r>
          </a:p>
          <a:p>
            <a:pPr eaLnBrk="1" hangingPunct="1"/>
            <a:r>
              <a:rPr lang="ru-RU" altLang="ru-RU">
                <a:solidFill>
                  <a:srgbClr val="003300"/>
                </a:solidFill>
              </a:rPr>
              <a:t>01.04.08 – Физика плазмы</a:t>
            </a:r>
          </a:p>
          <a:p>
            <a:pPr eaLnBrk="1" hangingPunct="1"/>
            <a:r>
              <a:rPr lang="ru-RU" altLang="ru-RU">
                <a:solidFill>
                  <a:srgbClr val="003300"/>
                </a:solidFill>
              </a:rPr>
              <a:t>01.04.16 – Физика атомного ядра и элементарных частиц</a:t>
            </a:r>
          </a:p>
          <a:p>
            <a:pPr eaLnBrk="1" hangingPunct="1"/>
            <a:r>
              <a:rPr lang="ru-RU" altLang="ru-RU">
                <a:solidFill>
                  <a:srgbClr val="003300"/>
                </a:solidFill>
              </a:rPr>
              <a:t>01.04.20 – Физика пучков заряженных частиц и ускорительная техника</a:t>
            </a:r>
          </a:p>
        </p:txBody>
      </p:sp>
      <p:sp>
        <p:nvSpPr>
          <p:cNvPr id="3077" name="AutoShape 8"/>
          <p:cNvSpPr>
            <a:spLocks noChangeArrowheads="1"/>
          </p:cNvSpPr>
          <p:nvPr/>
        </p:nvSpPr>
        <p:spPr bwMode="auto">
          <a:xfrm>
            <a:off x="323850" y="2636838"/>
            <a:ext cx="576263" cy="2592387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4219 h 21600"/>
              <a:gd name="T14" fmla="*/ 18793 w 21600"/>
              <a:gd name="T15" fmla="*/ 793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4219"/>
                </a:lnTo>
                <a:cubicBezTo>
                  <a:pt x="5564" y="4219"/>
                  <a:pt x="0" y="7773"/>
                  <a:pt x="0" y="12158"/>
                </a:cubicBezTo>
                <a:lnTo>
                  <a:pt x="0" y="21600"/>
                </a:lnTo>
                <a:lnTo>
                  <a:pt x="3802" y="21600"/>
                </a:lnTo>
                <a:lnTo>
                  <a:pt x="3802" y="12158"/>
                </a:lnTo>
                <a:cubicBezTo>
                  <a:pt x="3802" y="9828"/>
                  <a:pt x="7664" y="7939"/>
                  <a:pt x="12427" y="7939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611188" y="4581525"/>
            <a:ext cx="82089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15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99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922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45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6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40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512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84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56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800080"/>
                </a:solidFill>
              </a:rPr>
              <a:t>Эти направленности совпадают с кодами специальностей ВАК, по которым проходят защиты в диссертационных советах ИЯФ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539750" y="188913"/>
            <a:ext cx="806450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15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99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922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45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6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40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512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84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56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u="sng">
                <a:solidFill>
                  <a:srgbClr val="003300"/>
                </a:solidFill>
              </a:rPr>
              <a:t>Федеральный государственный стандарт</a:t>
            </a:r>
          </a:p>
          <a:p>
            <a:pPr algn="just" eaLnBrk="1" hangingPunct="1"/>
            <a:endParaRPr lang="ru-RU" altLang="ru-RU" sz="1400">
              <a:solidFill>
                <a:srgbClr val="003300"/>
              </a:solidFill>
            </a:endParaRPr>
          </a:p>
          <a:p>
            <a:pPr algn="just" eaLnBrk="1" hangingPunct="1"/>
            <a:r>
              <a:rPr lang="ru-RU" altLang="ru-RU" sz="1200" i="1">
                <a:solidFill>
                  <a:srgbClr val="003300"/>
                </a:solidFill>
              </a:rPr>
              <a:t>Приказ Минобрнауки России от 30.07.2014 N 867 "Об утверждении федерального государственного образовательного стандарта высшего образования по направлению подготовки 03.06.01 Физика и астрономия (уровень подготовки кадров высшей квалификации)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0" y="2349500"/>
            <a:ext cx="9144000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 u="sng">
                <a:solidFill>
                  <a:srgbClr val="003300"/>
                </a:solidFill>
              </a:rPr>
              <a:t>Обучение в аспирантуре включает в себя: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3300"/>
                </a:solidFill>
              </a:rPr>
              <a:t>1. Научную работу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3300"/>
                </a:solidFill>
              </a:rPr>
              <a:t>2. Прохождение учебных курсов (иностранный, философия, спец.дисциплины)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3300"/>
                </a:solidFill>
              </a:rPr>
              <a:t>3. Сдачу кандидатских экзаменов (иностранный, философия, специальность)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3300"/>
                </a:solidFill>
              </a:rPr>
              <a:t>4. Прохождение педагогической практики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3300"/>
                </a:solidFill>
              </a:rPr>
              <a:t>5. Государственную итоговую аттестацию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9750" y="188913"/>
            <a:ext cx="8064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15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99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922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45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6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40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512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84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56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u="sng">
                <a:solidFill>
                  <a:srgbClr val="003300"/>
                </a:solidFill>
              </a:rPr>
              <a:t>Учебные курсы</a:t>
            </a:r>
            <a:endParaRPr lang="ru-RU" altLang="ru-RU" sz="1400">
              <a:solidFill>
                <a:srgbClr val="003300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585788"/>
            <a:ext cx="9144000" cy="427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3300"/>
                </a:solidFill>
              </a:rPr>
              <a:t>Нагрузка на аспиранта измеряется в зачетных единицах, 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3300"/>
                </a:solidFill>
              </a:rPr>
              <a:t>1 з.е. – </a:t>
            </a:r>
            <a:r>
              <a:rPr lang="en-US" altLang="ru-RU">
                <a:solidFill>
                  <a:srgbClr val="003300"/>
                </a:solidFill>
              </a:rPr>
              <a:t>36</a:t>
            </a:r>
            <a:r>
              <a:rPr lang="ru-RU" altLang="ru-RU">
                <a:solidFill>
                  <a:srgbClr val="003300"/>
                </a:solidFill>
              </a:rPr>
              <a:t> часов занятости, стандартный курс (1 семестр) – 3 з.е.</a:t>
            </a:r>
          </a:p>
          <a:p>
            <a:pPr eaLnBrk="1" hangingPunct="1">
              <a:lnSpc>
                <a:spcPct val="130000"/>
              </a:lnSpc>
            </a:pPr>
            <a:endParaRPr lang="ru-RU" altLang="ru-RU">
              <a:solidFill>
                <a:srgbClr val="003300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3300"/>
                </a:solidFill>
              </a:rPr>
              <a:t>Полная нагрузка в аспирантуре – 240 з.е.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3300"/>
                </a:solidFill>
              </a:rPr>
              <a:t>Полная </a:t>
            </a:r>
            <a:r>
              <a:rPr lang="ru-RU" altLang="ru-RU" b="1" u="sng">
                <a:solidFill>
                  <a:srgbClr val="003300"/>
                </a:solidFill>
              </a:rPr>
              <a:t>учебная</a:t>
            </a:r>
            <a:r>
              <a:rPr lang="ru-RU" altLang="ru-RU">
                <a:solidFill>
                  <a:srgbClr val="003300"/>
                </a:solidFill>
              </a:rPr>
              <a:t> нагрузка в аспирантуре – 30 з.е.</a:t>
            </a:r>
          </a:p>
          <a:p>
            <a:pPr eaLnBrk="1" hangingPunct="1">
              <a:lnSpc>
                <a:spcPct val="130000"/>
              </a:lnSpc>
            </a:pPr>
            <a:endParaRPr lang="ru-RU" altLang="ru-RU">
              <a:solidFill>
                <a:srgbClr val="003300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ru-RU" u="sng">
                <a:solidFill>
                  <a:srgbClr val="003300"/>
                </a:solidFill>
              </a:rPr>
              <a:t>Обязательные курсы для всех аспирантов: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>
                <a:solidFill>
                  <a:srgbClr val="003300"/>
                </a:solidFill>
              </a:rPr>
              <a:t>Иностранный язык – 6 з.е.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>
                <a:solidFill>
                  <a:srgbClr val="003300"/>
                </a:solidFill>
              </a:rPr>
              <a:t>История и философия науки – 3 з.е.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>
                <a:solidFill>
                  <a:srgbClr val="003300"/>
                </a:solidFill>
              </a:rPr>
              <a:t>Психология и педагогика преподавания – 3 з.е.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>
                <a:solidFill>
                  <a:srgbClr val="003300"/>
                </a:solidFill>
              </a:rPr>
              <a:t>Кандидатский экзамен (в соответствии со специальностью) – 3  з.е.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79388" y="5930900"/>
            <a:ext cx="849788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>
                <a:solidFill>
                  <a:srgbClr val="003300"/>
                </a:solidFill>
              </a:rPr>
              <a:t>1</a:t>
            </a:r>
            <a:r>
              <a:rPr lang="ru-RU" altLang="ru-RU">
                <a:solidFill>
                  <a:srgbClr val="003300"/>
                </a:solidFill>
              </a:rPr>
              <a:t>5</a:t>
            </a:r>
            <a:r>
              <a:rPr lang="en-US" altLang="ru-RU">
                <a:solidFill>
                  <a:srgbClr val="003300"/>
                </a:solidFill>
              </a:rPr>
              <a:t> </a:t>
            </a:r>
            <a:r>
              <a:rPr lang="ru-RU" altLang="ru-RU">
                <a:solidFill>
                  <a:srgbClr val="003300"/>
                </a:solidFill>
              </a:rPr>
              <a:t>з.е. –курсы по выбору аспиранта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106363" y="6308725"/>
            <a:ext cx="849788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7030A0"/>
                </a:solidFill>
              </a:rPr>
              <a:t>Факультативные курсы – курсы, не включенные в основную программу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0" y="860425"/>
            <a:ext cx="914400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 dirty="0">
                <a:solidFill>
                  <a:srgbClr val="003300"/>
                </a:solidFill>
              </a:rPr>
              <a:t>Иностранный язык: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2 семестра, начало </a:t>
            </a:r>
            <a:r>
              <a:rPr lang="ru-RU" altLang="ja-JP" sz="1600" dirty="0" smtClean="0">
                <a:solidFill>
                  <a:srgbClr val="000066"/>
                </a:solidFill>
              </a:rPr>
              <a:t>с</a:t>
            </a:r>
            <a:r>
              <a:rPr lang="ru-RU" altLang="ja-JP" sz="1600" dirty="0">
                <a:solidFill>
                  <a:srgbClr val="000066"/>
                </a:solidFill>
              </a:rPr>
              <a:t>о</a:t>
            </a:r>
            <a:r>
              <a:rPr lang="ru-RU" altLang="ja-JP" sz="1600" dirty="0" smtClean="0">
                <a:solidFill>
                  <a:srgbClr val="000066"/>
                </a:solidFill>
              </a:rPr>
              <a:t>   2.09.2020  </a:t>
            </a:r>
            <a:r>
              <a:rPr lang="ru-RU" altLang="ja-JP" sz="1600" dirty="0">
                <a:solidFill>
                  <a:srgbClr val="000066"/>
                </a:solidFill>
              </a:rPr>
              <a:t>экзамен – лето </a:t>
            </a:r>
            <a:r>
              <a:rPr lang="ru-RU" altLang="ja-JP" sz="1600" dirty="0" smtClean="0">
                <a:solidFill>
                  <a:srgbClr val="000066"/>
                </a:solidFill>
              </a:rPr>
              <a:t>2020 </a:t>
            </a:r>
            <a:r>
              <a:rPr lang="ru-RU" altLang="ja-JP" sz="1600" dirty="0">
                <a:solidFill>
                  <a:srgbClr val="000066"/>
                </a:solidFill>
              </a:rPr>
              <a:t>г.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1 семестр – грамматика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2 семестр  - научно-технический перевод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7030A0"/>
                </a:solidFill>
              </a:rPr>
              <a:t>Подготовительная группа: </a:t>
            </a:r>
            <a:r>
              <a:rPr lang="ru-RU" altLang="ja-JP" sz="1600" dirty="0" smtClean="0">
                <a:solidFill>
                  <a:srgbClr val="7030A0"/>
                </a:solidFill>
              </a:rPr>
              <a:t>Беленков, Пак, </a:t>
            </a:r>
            <a:r>
              <a:rPr lang="ru-RU" altLang="ja-JP" sz="1600" dirty="0" err="1" smtClean="0">
                <a:solidFill>
                  <a:srgbClr val="7030A0"/>
                </a:solidFill>
              </a:rPr>
              <a:t>Бердюгин</a:t>
            </a:r>
            <a:endParaRPr lang="ru-RU" altLang="ja-JP" sz="1600" dirty="0">
              <a:solidFill>
                <a:srgbClr val="7030A0"/>
              </a:solidFill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-22225" y="3021013"/>
            <a:ext cx="91440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 dirty="0">
                <a:solidFill>
                  <a:srgbClr val="003300"/>
                </a:solidFill>
              </a:rPr>
              <a:t>История и философия науки: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1 семестр – Избранные вопросы истории физики (</a:t>
            </a:r>
            <a:r>
              <a:rPr lang="ru-RU" altLang="ja-JP" sz="1600" dirty="0" err="1">
                <a:solidFill>
                  <a:srgbClr val="000066"/>
                </a:solidFill>
              </a:rPr>
              <a:t>Грозин</a:t>
            </a:r>
            <a:r>
              <a:rPr lang="ru-RU" altLang="ja-JP" sz="1600" dirty="0">
                <a:solidFill>
                  <a:srgbClr val="000066"/>
                </a:solidFill>
              </a:rPr>
              <a:t>) (с </a:t>
            </a:r>
            <a:r>
              <a:rPr lang="ru-RU" altLang="ja-JP" sz="1600" dirty="0" smtClean="0">
                <a:solidFill>
                  <a:srgbClr val="000066"/>
                </a:solidFill>
              </a:rPr>
              <a:t>3 </a:t>
            </a:r>
            <a:r>
              <a:rPr lang="ru-RU" altLang="ja-JP" sz="1600" dirty="0">
                <a:solidFill>
                  <a:srgbClr val="000066"/>
                </a:solidFill>
              </a:rPr>
              <a:t>сентября)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2 семестр  - История и философия науки (Дмитриев)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Четверг, </a:t>
            </a:r>
            <a:r>
              <a:rPr lang="ru-RU" altLang="ja-JP" sz="1600" dirty="0" smtClean="0">
                <a:solidFill>
                  <a:srgbClr val="000066"/>
                </a:solidFill>
              </a:rPr>
              <a:t>18.00 </a:t>
            </a:r>
            <a:r>
              <a:rPr lang="ru-RU" altLang="ja-JP" sz="1600" dirty="0">
                <a:solidFill>
                  <a:srgbClr val="000066"/>
                </a:solidFill>
              </a:rPr>
              <a:t>– </a:t>
            </a:r>
            <a:r>
              <a:rPr lang="ru-RU" altLang="ja-JP" sz="1600" dirty="0" smtClean="0">
                <a:solidFill>
                  <a:srgbClr val="000066"/>
                </a:solidFill>
              </a:rPr>
              <a:t>19.35</a:t>
            </a:r>
            <a:r>
              <a:rPr lang="ru-RU" altLang="ja-JP" sz="1600" dirty="0">
                <a:solidFill>
                  <a:srgbClr val="000066"/>
                </a:solidFill>
              </a:rPr>
              <a:t>, </a:t>
            </a:r>
            <a:r>
              <a:rPr lang="ru-RU" altLang="ja-JP" sz="1600" dirty="0" smtClean="0">
                <a:solidFill>
                  <a:srgbClr val="000066"/>
                </a:solidFill>
              </a:rPr>
              <a:t>В дистанционном режиме через </a:t>
            </a:r>
            <a:r>
              <a:rPr lang="en-US" altLang="ja-JP" sz="1600" dirty="0" smtClean="0">
                <a:solidFill>
                  <a:srgbClr val="000066"/>
                </a:solidFill>
              </a:rPr>
              <a:t>ZOOM</a:t>
            </a:r>
            <a:endParaRPr lang="ru-RU" altLang="ja-JP" sz="1600" dirty="0">
              <a:solidFill>
                <a:srgbClr val="000066"/>
              </a:solidFill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-53975" y="4533900"/>
            <a:ext cx="9144000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 dirty="0">
                <a:solidFill>
                  <a:srgbClr val="003300"/>
                </a:solidFill>
              </a:rPr>
              <a:t>Технология и психология преподавания: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Весна </a:t>
            </a:r>
            <a:r>
              <a:rPr lang="ru-RU" altLang="ja-JP" sz="1600" dirty="0" smtClean="0">
                <a:solidFill>
                  <a:srgbClr val="000066"/>
                </a:solidFill>
              </a:rPr>
              <a:t>20</a:t>
            </a:r>
            <a:r>
              <a:rPr lang="en-US" altLang="ja-JP" sz="1600" dirty="0" smtClean="0">
                <a:solidFill>
                  <a:srgbClr val="000066"/>
                </a:solidFill>
              </a:rPr>
              <a:t>21</a:t>
            </a:r>
            <a:r>
              <a:rPr lang="ru-RU" altLang="ja-JP" sz="1600" dirty="0" smtClean="0">
                <a:solidFill>
                  <a:srgbClr val="000066"/>
                </a:solidFill>
              </a:rPr>
              <a:t> </a:t>
            </a:r>
            <a:r>
              <a:rPr lang="ru-RU" altLang="ja-JP" sz="1600" dirty="0">
                <a:solidFill>
                  <a:srgbClr val="000066"/>
                </a:solidFill>
              </a:rPr>
              <a:t>года</a:t>
            </a:r>
          </a:p>
        </p:txBody>
      </p:sp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539750" y="188913"/>
            <a:ext cx="8064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15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99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922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45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6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40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512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84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56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u="sng">
                <a:solidFill>
                  <a:srgbClr val="003300"/>
                </a:solidFill>
              </a:rPr>
              <a:t>Обязательные курсы</a:t>
            </a:r>
            <a:endParaRPr lang="ru-RU" altLang="ru-RU" sz="140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0" y="1052513"/>
            <a:ext cx="9144000" cy="241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3300"/>
                </a:solidFill>
              </a:rPr>
              <a:t>Формальный курс (консультации и сдача кандидатского экзамена)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ru-RU" sz="1400" i="1">
                <a:solidFill>
                  <a:srgbClr val="003300"/>
                </a:solidFill>
              </a:rPr>
              <a:t>3 зачетных единицы</a:t>
            </a:r>
            <a:r>
              <a:rPr lang="ru-RU" altLang="ru-RU">
                <a:solidFill>
                  <a:srgbClr val="003300"/>
                </a:solidFill>
              </a:rPr>
              <a:t>: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>
                <a:solidFill>
                  <a:srgbClr val="000066"/>
                </a:solidFill>
              </a:rPr>
              <a:t>Приборы и методы экспериментальной физики. Кандидатский экзамен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>
                <a:solidFill>
                  <a:srgbClr val="000066"/>
                </a:solidFill>
              </a:rPr>
              <a:t>Теоретическая физика. Кандидатский экзамен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>
                <a:solidFill>
                  <a:srgbClr val="000066"/>
                </a:solidFill>
              </a:rPr>
              <a:t>Физика плазмы. Кандидатский экзамен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>
                <a:solidFill>
                  <a:srgbClr val="000066"/>
                </a:solidFill>
              </a:rPr>
              <a:t>Физика атомного ядра и элементарных частиц. Кандидатский экзамен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>
                <a:solidFill>
                  <a:srgbClr val="000066"/>
                </a:solidFill>
              </a:rPr>
              <a:t>Физика пучков заряженных частиц и ускорительная техника. Кандидатский экзамен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539750" y="188913"/>
            <a:ext cx="8064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15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99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922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45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6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40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512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84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56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u="sng">
                <a:solidFill>
                  <a:srgbClr val="003300"/>
                </a:solidFill>
              </a:rPr>
              <a:t>Кандидатские экзамены</a:t>
            </a:r>
            <a:endParaRPr lang="ru-RU" altLang="ru-RU" sz="1400">
              <a:solidFill>
                <a:srgbClr val="003300"/>
              </a:solidFill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395288" y="4005263"/>
            <a:ext cx="511175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>
                <a:solidFill>
                  <a:srgbClr val="003300"/>
                </a:solidFill>
              </a:rPr>
              <a:t>6 семестр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0" y="568325"/>
            <a:ext cx="9144000" cy="461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 dirty="0">
                <a:solidFill>
                  <a:srgbClr val="003300"/>
                </a:solidFill>
              </a:rPr>
              <a:t>Рекомендуемые курсы: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ru-RU" sz="1600" dirty="0">
                <a:solidFill>
                  <a:srgbClr val="FF0000"/>
                </a:solidFill>
              </a:rPr>
              <a:t>Теория и методы физических измерений</a:t>
            </a:r>
            <a:r>
              <a:rPr lang="ru-RU" altLang="ru-RU" sz="1600" i="1" dirty="0">
                <a:solidFill>
                  <a:srgbClr val="FF0000"/>
                </a:solidFill>
              </a:rPr>
              <a:t>– 1 семестр, 3 </a:t>
            </a:r>
            <a:r>
              <a:rPr lang="ru-RU" altLang="ru-RU" sz="1600" i="1" dirty="0" err="1">
                <a:solidFill>
                  <a:srgbClr val="FF0000"/>
                </a:solidFill>
              </a:rPr>
              <a:t>з.е</a:t>
            </a:r>
            <a:r>
              <a:rPr lang="ru-RU" altLang="ru-RU" sz="1600" i="1" dirty="0">
                <a:solidFill>
                  <a:srgbClr val="FF0000"/>
                </a:solidFill>
              </a:rPr>
              <a:t>., весна </a:t>
            </a:r>
            <a:r>
              <a:rPr lang="ru-RU" altLang="ru-RU" sz="1600" i="1" dirty="0" smtClean="0">
                <a:solidFill>
                  <a:srgbClr val="FF0000"/>
                </a:solidFill>
              </a:rPr>
              <a:t>2021</a:t>
            </a:r>
            <a:r>
              <a:rPr lang="en-US" altLang="ru-RU" sz="1600" i="1" dirty="0" smtClean="0">
                <a:solidFill>
                  <a:srgbClr val="FF0000"/>
                </a:solidFill>
              </a:rPr>
              <a:t> (</a:t>
            </a:r>
            <a:r>
              <a:rPr lang="ru-RU" altLang="ru-RU" sz="1600" i="1" dirty="0" smtClean="0">
                <a:solidFill>
                  <a:srgbClr val="FF0000"/>
                </a:solidFill>
              </a:rPr>
              <a:t>раз в 2 года</a:t>
            </a:r>
            <a:r>
              <a:rPr lang="en-US" altLang="ru-RU" sz="1600" i="1" dirty="0" smtClean="0">
                <a:solidFill>
                  <a:srgbClr val="FF0000"/>
                </a:solidFill>
              </a:rPr>
              <a:t>)</a:t>
            </a:r>
            <a:endParaRPr lang="ru-RU" altLang="ru-RU" sz="1600" i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ru-RU" sz="1600" dirty="0">
                <a:solidFill>
                  <a:srgbClr val="FF0000"/>
                </a:solidFill>
              </a:rPr>
              <a:t>Методы анализа физических измерений </a:t>
            </a:r>
            <a:r>
              <a:rPr lang="ru-RU" altLang="ru-RU" sz="1600" i="1" dirty="0">
                <a:solidFill>
                  <a:srgbClr val="FF0000"/>
                </a:solidFill>
              </a:rPr>
              <a:t>– 1 семестр, 3 </a:t>
            </a:r>
            <a:r>
              <a:rPr lang="ru-RU" altLang="ru-RU" sz="1600" i="1" dirty="0" err="1">
                <a:solidFill>
                  <a:srgbClr val="FF0000"/>
                </a:solidFill>
              </a:rPr>
              <a:t>з.е</a:t>
            </a:r>
            <a:r>
              <a:rPr lang="ru-RU" altLang="ru-RU" sz="1600" i="1" dirty="0">
                <a:solidFill>
                  <a:srgbClr val="FF0000"/>
                </a:solidFill>
              </a:rPr>
              <a:t>., весна </a:t>
            </a:r>
            <a:r>
              <a:rPr lang="ru-RU" altLang="ru-RU" sz="1600" i="1" dirty="0" smtClean="0">
                <a:solidFill>
                  <a:srgbClr val="FF0000"/>
                </a:solidFill>
              </a:rPr>
              <a:t>- ежегодно</a:t>
            </a:r>
            <a:endParaRPr lang="ru-RU" altLang="ru-RU" sz="1600" i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ja-JP" sz="1600" dirty="0">
              <a:solidFill>
                <a:srgbClr val="FF0000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Современная физика высоких энергий </a:t>
            </a:r>
            <a:r>
              <a:rPr lang="ru-RU" altLang="ja-JP" sz="1600" i="1" dirty="0">
                <a:solidFill>
                  <a:srgbClr val="000066"/>
                </a:solidFill>
              </a:rPr>
              <a:t>- 1 семестр, 3 </a:t>
            </a:r>
            <a:r>
              <a:rPr lang="ru-RU" altLang="ja-JP" sz="1600" i="1" dirty="0" err="1">
                <a:solidFill>
                  <a:srgbClr val="000066"/>
                </a:solidFill>
              </a:rPr>
              <a:t>з.е</a:t>
            </a:r>
            <a:r>
              <a:rPr lang="ru-RU" altLang="ja-JP" sz="1600" i="1" dirty="0">
                <a:solidFill>
                  <a:srgbClr val="000066"/>
                </a:solidFill>
              </a:rPr>
              <a:t>., весна 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- ежегодно</a:t>
            </a: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Компьютерные технологии в физическом эксперименте </a:t>
            </a:r>
            <a:r>
              <a:rPr lang="ru-RU" altLang="ja-JP" sz="1600" i="1" dirty="0">
                <a:solidFill>
                  <a:srgbClr val="000066"/>
                </a:solidFill>
              </a:rPr>
              <a:t>1 семестр, 3 </a:t>
            </a:r>
            <a:r>
              <a:rPr lang="ru-RU" altLang="ja-JP" sz="1600" i="1" dirty="0" err="1">
                <a:solidFill>
                  <a:srgbClr val="000066"/>
                </a:solidFill>
              </a:rPr>
              <a:t>з.е</a:t>
            </a:r>
            <a:r>
              <a:rPr lang="ru-RU" altLang="ja-JP" sz="1600" i="1" dirty="0">
                <a:solidFill>
                  <a:srgbClr val="000066"/>
                </a:solidFill>
              </a:rPr>
              <a:t>., 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- ежегодно</a:t>
            </a: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Методы ускорения заряженных частиц  </a:t>
            </a:r>
            <a:r>
              <a:rPr lang="ru-RU" altLang="ja-JP" sz="1600" i="1" dirty="0">
                <a:solidFill>
                  <a:srgbClr val="000066"/>
                </a:solidFill>
              </a:rPr>
              <a:t>3 </a:t>
            </a:r>
            <a:r>
              <a:rPr lang="ru-RU" altLang="ja-JP" sz="1600" i="1" dirty="0" err="1">
                <a:solidFill>
                  <a:srgbClr val="000066"/>
                </a:solidFill>
              </a:rPr>
              <a:t>з.е</a:t>
            </a:r>
            <a:r>
              <a:rPr lang="ru-RU" altLang="ja-JP" sz="1600" i="1" dirty="0">
                <a:solidFill>
                  <a:srgbClr val="000066"/>
                </a:solidFill>
              </a:rPr>
              <a:t>., весна 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2022 (раз в 2 года)</a:t>
            </a: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Ускорители и их применения </a:t>
            </a:r>
            <a:r>
              <a:rPr lang="ru-RU" altLang="ja-JP" sz="1600" i="1" dirty="0">
                <a:solidFill>
                  <a:srgbClr val="000066"/>
                </a:solidFill>
              </a:rPr>
              <a:t>3 </a:t>
            </a:r>
            <a:r>
              <a:rPr lang="ru-RU" altLang="ja-JP" sz="1600" i="1" dirty="0" err="1">
                <a:solidFill>
                  <a:srgbClr val="000066"/>
                </a:solidFill>
              </a:rPr>
              <a:t>з.е</a:t>
            </a:r>
            <a:r>
              <a:rPr lang="ru-RU" altLang="ja-JP" sz="1600" i="1" dirty="0">
                <a:solidFill>
                  <a:srgbClr val="000066"/>
                </a:solidFill>
              </a:rPr>
              <a:t>., осень 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2022 (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раз в 2 года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)</a:t>
            </a: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Как писать диссертацию (Дружинин)</a:t>
            </a:r>
            <a:r>
              <a:rPr lang="ru-RU" altLang="ja-JP" sz="1600" i="1" dirty="0">
                <a:solidFill>
                  <a:srgbClr val="000066"/>
                </a:solidFill>
              </a:rPr>
              <a:t> 1 семестр, 3 </a:t>
            </a:r>
            <a:r>
              <a:rPr lang="ru-RU" altLang="ja-JP" sz="1600" i="1" dirty="0" err="1">
                <a:solidFill>
                  <a:srgbClr val="000066"/>
                </a:solidFill>
              </a:rPr>
              <a:t>з.е</a:t>
            </a:r>
            <a:r>
              <a:rPr lang="ru-RU" altLang="ja-JP" sz="1600" i="1" dirty="0">
                <a:solidFill>
                  <a:srgbClr val="000066"/>
                </a:solidFill>
              </a:rPr>
              <a:t>., весна 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2023</a:t>
            </a: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ru-RU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ru-RU" sz="1600" i="1" dirty="0">
              <a:solidFill>
                <a:srgbClr val="000066"/>
              </a:solidFill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179388" y="41275"/>
            <a:ext cx="8064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15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99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922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45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6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40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512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84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56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u="sng">
                <a:solidFill>
                  <a:srgbClr val="003300"/>
                </a:solidFill>
              </a:rPr>
              <a:t>Специальность 01.04.01</a:t>
            </a:r>
            <a:endParaRPr lang="ru-RU" altLang="ru-RU" sz="140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0" y="568325"/>
            <a:ext cx="9144000" cy="285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 dirty="0">
                <a:solidFill>
                  <a:srgbClr val="003300"/>
                </a:solidFill>
              </a:rPr>
              <a:t>Рекомендуемые курсы: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FF0000"/>
                </a:solidFill>
              </a:rPr>
              <a:t>Избранные главы современной физики</a:t>
            </a:r>
            <a:r>
              <a:rPr lang="ru-RU" altLang="ja-JP" sz="1600" i="1" dirty="0">
                <a:solidFill>
                  <a:srgbClr val="FF0000"/>
                </a:solidFill>
              </a:rPr>
              <a:t>- 2 семестра, 6 </a:t>
            </a:r>
            <a:r>
              <a:rPr lang="ru-RU" altLang="ja-JP" sz="1600" i="1" dirty="0" err="1">
                <a:solidFill>
                  <a:srgbClr val="FF0000"/>
                </a:solidFill>
              </a:rPr>
              <a:t>з.е</a:t>
            </a:r>
            <a:r>
              <a:rPr lang="ru-RU" altLang="ja-JP" sz="1600" i="1" dirty="0">
                <a:solidFill>
                  <a:srgbClr val="FF0000"/>
                </a:solidFill>
              </a:rPr>
              <a:t>., </a:t>
            </a:r>
            <a:r>
              <a:rPr lang="ru-RU" altLang="ja-JP" sz="1600" i="1" dirty="0" smtClean="0">
                <a:solidFill>
                  <a:srgbClr val="FF0000"/>
                </a:solidFill>
              </a:rPr>
              <a:t>2021-2022 </a:t>
            </a:r>
            <a:r>
              <a:rPr lang="ru-RU" altLang="ja-JP" sz="1600" i="1" dirty="0">
                <a:solidFill>
                  <a:srgbClr val="FF0000"/>
                </a:solidFill>
              </a:rPr>
              <a:t>год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200" i="1" dirty="0" err="1">
                <a:solidFill>
                  <a:srgbClr val="FF0000"/>
                </a:solidFill>
              </a:rPr>
              <a:t>А.И.Мильштейн</a:t>
            </a:r>
            <a:r>
              <a:rPr lang="ru-RU" altLang="ja-JP" sz="1200" i="1" dirty="0">
                <a:solidFill>
                  <a:srgbClr val="FF0000"/>
                </a:solidFill>
              </a:rPr>
              <a:t>, 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FF0000"/>
                </a:solidFill>
              </a:rPr>
              <a:t>Стандартная модель и ее расширения </a:t>
            </a:r>
            <a:r>
              <a:rPr lang="ru-RU" altLang="ja-JP" sz="1600" i="1" dirty="0">
                <a:solidFill>
                  <a:srgbClr val="FF0000"/>
                </a:solidFill>
              </a:rPr>
              <a:t>- 2 семестра, 6 </a:t>
            </a:r>
            <a:r>
              <a:rPr lang="ru-RU" altLang="ja-JP" sz="1600" i="1" dirty="0" err="1">
                <a:solidFill>
                  <a:srgbClr val="FF0000"/>
                </a:solidFill>
              </a:rPr>
              <a:t>з.е</a:t>
            </a:r>
            <a:r>
              <a:rPr lang="ru-RU" altLang="ja-JP" sz="1600" i="1" dirty="0">
                <a:solidFill>
                  <a:srgbClr val="FF0000"/>
                </a:solidFill>
              </a:rPr>
              <a:t>., </a:t>
            </a:r>
            <a:r>
              <a:rPr lang="ru-RU" altLang="ja-JP" sz="1600" i="1" dirty="0" smtClean="0">
                <a:solidFill>
                  <a:srgbClr val="FF0000"/>
                </a:solidFill>
              </a:rPr>
              <a:t>2022-2023 </a:t>
            </a:r>
            <a:r>
              <a:rPr lang="ru-RU" altLang="ja-JP" sz="1600" i="1" dirty="0">
                <a:solidFill>
                  <a:srgbClr val="FF0000"/>
                </a:solidFill>
              </a:rPr>
              <a:t>год</a:t>
            </a:r>
            <a:endParaRPr lang="en-US" altLang="ja-JP" sz="1600" i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ja-JP" sz="1200" i="1" dirty="0">
                <a:solidFill>
                  <a:srgbClr val="FF0000"/>
                </a:solidFill>
              </a:rPr>
              <a:t>В.С. </a:t>
            </a:r>
            <a:r>
              <a:rPr lang="ru-RU" altLang="ja-JP" sz="1200" i="1" dirty="0" err="1">
                <a:solidFill>
                  <a:srgbClr val="FF0000"/>
                </a:solidFill>
              </a:rPr>
              <a:t>Фадин</a:t>
            </a:r>
            <a:endParaRPr lang="ru-RU" altLang="ja-JP" sz="1200" i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ja-JP" sz="1600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Как писать диссертацию</a:t>
            </a:r>
            <a:r>
              <a:rPr lang="ru-RU" altLang="ja-JP" sz="1600" i="1" dirty="0">
                <a:solidFill>
                  <a:srgbClr val="000066"/>
                </a:solidFill>
              </a:rPr>
              <a:t> 1 семестр, 3 </a:t>
            </a:r>
            <a:r>
              <a:rPr lang="ru-RU" altLang="ja-JP" sz="1600" i="1" dirty="0" err="1">
                <a:solidFill>
                  <a:srgbClr val="000066"/>
                </a:solidFill>
              </a:rPr>
              <a:t>з.е</a:t>
            </a:r>
            <a:r>
              <a:rPr lang="ru-RU" altLang="ja-JP" sz="1600" i="1" dirty="0">
                <a:solidFill>
                  <a:srgbClr val="000066"/>
                </a:solidFill>
              </a:rPr>
              <a:t>., весна 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2023</a:t>
            </a: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 smtClean="0">
                <a:solidFill>
                  <a:srgbClr val="000066"/>
                </a:solidFill>
              </a:rPr>
              <a:t>Методы ускорения заряженных частиц  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3 </a:t>
            </a:r>
            <a:r>
              <a:rPr lang="ru-RU" altLang="ja-JP" sz="1600" i="1" dirty="0" err="1" smtClean="0">
                <a:solidFill>
                  <a:srgbClr val="000066"/>
                </a:solidFill>
              </a:rPr>
              <a:t>з.е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., весна 2022 (раз в 2 года)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 smtClean="0">
                <a:solidFill>
                  <a:srgbClr val="000066"/>
                </a:solidFill>
              </a:rPr>
              <a:t>Ускорители и их применения 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3 </a:t>
            </a:r>
            <a:r>
              <a:rPr lang="ru-RU" altLang="ja-JP" sz="1600" i="1" dirty="0" err="1" smtClean="0">
                <a:solidFill>
                  <a:srgbClr val="000066"/>
                </a:solidFill>
              </a:rPr>
              <a:t>з.е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., осень 2022 (раз в 2 года)</a:t>
            </a:r>
            <a:endParaRPr lang="ru-RU" altLang="ja-JP" sz="1600" i="1" dirty="0">
              <a:solidFill>
                <a:srgbClr val="000066"/>
              </a:solidFill>
            </a:endParaRP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250825" y="11113"/>
            <a:ext cx="8064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15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99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922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45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6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40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512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84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56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u="sng">
                <a:solidFill>
                  <a:srgbClr val="003300"/>
                </a:solidFill>
              </a:rPr>
              <a:t>Специальности 01.04.02, 01.04.16</a:t>
            </a:r>
            <a:endParaRPr lang="ru-RU" altLang="ru-RU" sz="140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0" y="568325"/>
            <a:ext cx="9144000" cy="5140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7550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398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621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4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806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263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721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178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635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ru-RU" altLang="ru-RU" dirty="0">
                <a:solidFill>
                  <a:srgbClr val="003300"/>
                </a:solidFill>
              </a:rPr>
              <a:t>Рекомендуемые курсы: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FF0000"/>
                </a:solidFill>
              </a:rPr>
              <a:t>Физика плазмы для аспирантов  </a:t>
            </a:r>
            <a:r>
              <a:rPr lang="ru-RU" altLang="ja-JP" sz="1600" i="1" dirty="0">
                <a:solidFill>
                  <a:srgbClr val="FF0000"/>
                </a:solidFill>
              </a:rPr>
              <a:t>- 1 семестр, 3 </a:t>
            </a:r>
            <a:r>
              <a:rPr lang="ru-RU" altLang="ja-JP" sz="1600" i="1" dirty="0" err="1">
                <a:solidFill>
                  <a:srgbClr val="FF0000"/>
                </a:solidFill>
              </a:rPr>
              <a:t>з.е</a:t>
            </a:r>
            <a:r>
              <a:rPr lang="ru-RU" altLang="ja-JP" sz="1600" i="1" dirty="0">
                <a:solidFill>
                  <a:srgbClr val="FF0000"/>
                </a:solidFill>
              </a:rPr>
              <a:t>., осень </a:t>
            </a:r>
            <a:r>
              <a:rPr lang="ru-RU" altLang="ja-JP" sz="1600" i="1" dirty="0" smtClean="0">
                <a:solidFill>
                  <a:srgbClr val="FF0000"/>
                </a:solidFill>
              </a:rPr>
              <a:t>2021 год (раз в 2 года)</a:t>
            </a:r>
            <a:endParaRPr lang="ru-RU" altLang="ja-JP" sz="1600" i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FF0000"/>
                </a:solidFill>
              </a:rPr>
              <a:t>Диагностика плазмы и плазменный эксперимент  </a:t>
            </a:r>
            <a:r>
              <a:rPr lang="ru-RU" altLang="ja-JP" sz="1600" i="1" dirty="0">
                <a:solidFill>
                  <a:srgbClr val="FF0000"/>
                </a:solidFill>
              </a:rPr>
              <a:t>- 1 семестр, 3 </a:t>
            </a:r>
            <a:r>
              <a:rPr lang="ru-RU" altLang="ja-JP" sz="1600" i="1" dirty="0" err="1">
                <a:solidFill>
                  <a:srgbClr val="FF0000"/>
                </a:solidFill>
              </a:rPr>
              <a:t>з.е</a:t>
            </a:r>
            <a:r>
              <a:rPr lang="ru-RU" altLang="ja-JP" sz="1600" i="1" dirty="0">
                <a:solidFill>
                  <a:srgbClr val="FF0000"/>
                </a:solidFill>
              </a:rPr>
              <a:t>., весна </a:t>
            </a:r>
            <a:r>
              <a:rPr lang="ru-RU" altLang="ja-JP" sz="1600" i="1" dirty="0" smtClean="0">
                <a:solidFill>
                  <a:srgbClr val="FF0000"/>
                </a:solidFill>
              </a:rPr>
              <a:t>2022 год (раз в 2 года)</a:t>
            </a:r>
            <a:endParaRPr lang="ru-RU" altLang="ja-JP" sz="1600" i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FF0000"/>
                </a:solidFill>
              </a:rPr>
              <a:t>Современная физика плазмы (плазменный семинар)</a:t>
            </a:r>
            <a:r>
              <a:rPr lang="ru-RU" altLang="ja-JP" sz="1600" i="1" dirty="0">
                <a:solidFill>
                  <a:srgbClr val="FF0000"/>
                </a:solidFill>
              </a:rPr>
              <a:t> – 6 </a:t>
            </a:r>
            <a:r>
              <a:rPr lang="ru-RU" altLang="ja-JP" sz="1600" i="1" dirty="0" err="1">
                <a:solidFill>
                  <a:srgbClr val="FF0000"/>
                </a:solidFill>
              </a:rPr>
              <a:t>з.е</a:t>
            </a:r>
            <a:r>
              <a:rPr lang="ru-RU" altLang="ja-JP" sz="1600" i="1" dirty="0">
                <a:solidFill>
                  <a:srgbClr val="FF0000"/>
                </a:solidFill>
              </a:rPr>
              <a:t>.</a:t>
            </a:r>
          </a:p>
          <a:p>
            <a:pPr eaLnBrk="1" hangingPunct="1">
              <a:lnSpc>
                <a:spcPct val="130000"/>
              </a:lnSpc>
            </a:pPr>
            <a:endParaRPr lang="ru-RU" altLang="ja-JP" sz="1600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Современная физика высоких энергий </a:t>
            </a:r>
            <a:r>
              <a:rPr lang="ru-RU" altLang="ja-JP" sz="1600" i="1" dirty="0">
                <a:solidFill>
                  <a:srgbClr val="000066"/>
                </a:solidFill>
              </a:rPr>
              <a:t>- 1 семестр, 3 </a:t>
            </a:r>
            <a:r>
              <a:rPr lang="ru-RU" altLang="ja-JP" sz="1600" i="1" dirty="0" err="1">
                <a:solidFill>
                  <a:srgbClr val="000066"/>
                </a:solidFill>
              </a:rPr>
              <a:t>з.е</a:t>
            </a:r>
            <a:r>
              <a:rPr lang="ru-RU" altLang="ja-JP" sz="1600" i="1" dirty="0">
                <a:solidFill>
                  <a:srgbClr val="000066"/>
                </a:solidFill>
              </a:rPr>
              <a:t>., весна 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2021 </a:t>
            </a:r>
            <a:r>
              <a:rPr lang="ru-RU" altLang="ja-JP" sz="1600" i="1" dirty="0">
                <a:solidFill>
                  <a:srgbClr val="000066"/>
                </a:solidFill>
              </a:rPr>
              <a:t>год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Методы ускорения заряженных частиц  </a:t>
            </a:r>
            <a:r>
              <a:rPr lang="ru-RU" altLang="ja-JP" sz="1600" i="1" dirty="0">
                <a:solidFill>
                  <a:srgbClr val="000066"/>
                </a:solidFill>
              </a:rPr>
              <a:t>3 </a:t>
            </a:r>
            <a:r>
              <a:rPr lang="ru-RU" altLang="ja-JP" sz="1600" i="1" dirty="0" err="1">
                <a:solidFill>
                  <a:srgbClr val="000066"/>
                </a:solidFill>
              </a:rPr>
              <a:t>з.е</a:t>
            </a:r>
            <a:r>
              <a:rPr lang="ru-RU" altLang="ja-JP" sz="1600" i="1" dirty="0">
                <a:solidFill>
                  <a:srgbClr val="000066"/>
                </a:solidFill>
              </a:rPr>
              <a:t>., весна 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2022</a:t>
            </a: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000066"/>
                </a:solidFill>
              </a:rPr>
              <a:t>Ускорители и их применения </a:t>
            </a:r>
            <a:r>
              <a:rPr lang="ru-RU" altLang="ja-JP" sz="1600" i="1" dirty="0">
                <a:solidFill>
                  <a:srgbClr val="000066"/>
                </a:solidFill>
              </a:rPr>
              <a:t>3 </a:t>
            </a:r>
            <a:r>
              <a:rPr lang="ru-RU" altLang="ja-JP" sz="1600" i="1" dirty="0" err="1">
                <a:solidFill>
                  <a:srgbClr val="000066"/>
                </a:solidFill>
              </a:rPr>
              <a:t>з.е</a:t>
            </a:r>
            <a:r>
              <a:rPr lang="ru-RU" altLang="ja-JP" sz="1600" i="1" dirty="0">
                <a:solidFill>
                  <a:srgbClr val="000066"/>
                </a:solidFill>
              </a:rPr>
              <a:t>., осень </a:t>
            </a:r>
            <a:r>
              <a:rPr lang="ru-RU" altLang="ja-JP" sz="1600" i="1" dirty="0" smtClean="0">
                <a:solidFill>
                  <a:srgbClr val="000066"/>
                </a:solidFill>
              </a:rPr>
              <a:t>2022</a:t>
            </a: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r>
              <a:rPr lang="ru-RU" altLang="ja-JP" sz="1600" dirty="0">
                <a:solidFill>
                  <a:srgbClr val="FF0000"/>
                </a:solidFill>
              </a:rPr>
              <a:t>Избранные главы современной физики</a:t>
            </a:r>
            <a:r>
              <a:rPr lang="ru-RU" altLang="ja-JP" sz="1600" i="1" dirty="0">
                <a:solidFill>
                  <a:srgbClr val="FF0000"/>
                </a:solidFill>
              </a:rPr>
              <a:t>- 2 семестра, 6 </a:t>
            </a:r>
            <a:r>
              <a:rPr lang="ru-RU" altLang="ja-JP" sz="1600" i="1" dirty="0" err="1">
                <a:solidFill>
                  <a:srgbClr val="FF0000"/>
                </a:solidFill>
              </a:rPr>
              <a:t>з.е</a:t>
            </a:r>
            <a:r>
              <a:rPr lang="ru-RU" altLang="ja-JP" sz="1600" i="1" dirty="0">
                <a:solidFill>
                  <a:srgbClr val="FF0000"/>
                </a:solidFill>
              </a:rPr>
              <a:t>., </a:t>
            </a:r>
            <a:r>
              <a:rPr lang="ru-RU" altLang="ja-JP" sz="1600" i="1" dirty="0" smtClean="0">
                <a:solidFill>
                  <a:srgbClr val="FF0000"/>
                </a:solidFill>
              </a:rPr>
              <a:t>2021-2022 </a:t>
            </a:r>
            <a:r>
              <a:rPr lang="ru-RU" altLang="ja-JP" sz="1600" i="1" dirty="0">
                <a:solidFill>
                  <a:srgbClr val="FF0000"/>
                </a:solidFill>
              </a:rPr>
              <a:t>год</a:t>
            </a:r>
          </a:p>
          <a:p>
            <a:pPr eaLnBrk="1" hangingPunct="1">
              <a:lnSpc>
                <a:spcPct val="130000"/>
              </a:lnSpc>
            </a:pPr>
            <a:r>
              <a:rPr lang="ru-RU" altLang="ja-JP" sz="1200" i="1" dirty="0" err="1">
                <a:solidFill>
                  <a:srgbClr val="FF0000"/>
                </a:solidFill>
              </a:rPr>
              <a:t>А.И.Мильштейн</a:t>
            </a:r>
            <a:r>
              <a:rPr lang="ru-RU" altLang="ja-JP" sz="1200" i="1" dirty="0">
                <a:solidFill>
                  <a:srgbClr val="FF0000"/>
                </a:solidFill>
              </a:rPr>
              <a:t>, </a:t>
            </a:r>
          </a:p>
          <a:p>
            <a:pPr eaLnBrk="1" hangingPunct="1">
              <a:lnSpc>
                <a:spcPct val="130000"/>
              </a:lnSpc>
            </a:pP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ru-RU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ja-JP" sz="1600" i="1" dirty="0">
              <a:solidFill>
                <a:srgbClr val="000066"/>
              </a:solidFill>
            </a:endParaRPr>
          </a:p>
          <a:p>
            <a:pPr eaLnBrk="1" hangingPunct="1">
              <a:lnSpc>
                <a:spcPct val="130000"/>
              </a:lnSpc>
            </a:pPr>
            <a:endParaRPr lang="ru-RU" altLang="ru-RU" sz="1600" i="1" dirty="0">
              <a:solidFill>
                <a:srgbClr val="000066"/>
              </a:solidFill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611188" y="44450"/>
            <a:ext cx="8064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15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996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9225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1453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3682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940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512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9084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656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u="sng">
                <a:solidFill>
                  <a:srgbClr val="003300"/>
                </a:solidFill>
              </a:rPr>
              <a:t>Специальность 01.04.08</a:t>
            </a:r>
            <a:endParaRPr lang="ru-RU" altLang="ru-RU" sz="140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8751&quot;&gt;&lt;/object&gt;&lt;object type=&quot;2&quot; unique_id=&quot;18752&quot;&gt;&lt;object type=&quot;3&quot; unique_id=&quot;18753&quot;&gt;&lt;property id=&quot;20148&quot; value=&quot;5&quot;/&gt;&lt;property id=&quot;20300&quot; value=&quot;Slide 1&quot;/&gt;&lt;property id=&quot;20307&quot; value=&quot;256&quot;/&gt;&lt;/object&gt;&lt;object type=&quot;3&quot; unique_id=&quot;18754&quot;&gt;&lt;property id=&quot;20148&quot; value=&quot;5&quot;/&gt;&lt;property id=&quot;20300&quot; value=&quot;Slide 2&quot;/&gt;&lt;property id=&quot;20307&quot; value=&quot;257&quot;/&gt;&lt;/object&gt;&lt;object type=&quot;3&quot; unique_id=&quot;18787&quot;&gt;&lt;property id=&quot;20148&quot; value=&quot;5&quot;/&gt;&lt;property id=&quot;20300&quot; value=&quot;Slide 3&quot;/&gt;&lt;property id=&quot;20307&quot; value=&quot;258&quot;/&gt;&lt;/object&gt;&lt;object type=&quot;3&quot; unique_id=&quot;18788&quot;&gt;&lt;property id=&quot;20148&quot; value=&quot;5&quot;/&gt;&lt;property id=&quot;20300&quot; value=&quot;Slide 4&quot;/&gt;&lt;property id=&quot;20307&quot; value=&quot;259&quot;/&gt;&lt;/object&gt;&lt;object type=&quot;3&quot; unique_id=&quot;18825&quot;&gt;&lt;property id=&quot;20148&quot; value=&quot;5&quot;/&gt;&lt;property id=&quot;20300&quot; value=&quot;Slide 5&quot;/&gt;&lt;property id=&quot;20307&quot; value=&quot;260&quot;/&gt;&lt;/object&gt;&lt;object type=&quot;3&quot; unique_id=&quot;18826&quot;&gt;&lt;property id=&quot;20148&quot; value=&quot;5&quot;/&gt;&lt;property id=&quot;20300&quot; value=&quot;Slide 6&quot;/&gt;&lt;property id=&quot;20307&quot; value=&quot;261&quot;/&gt;&lt;/object&gt;&lt;object type=&quot;3&quot; unique_id=&quot;18827&quot;&gt;&lt;property id=&quot;20148&quot; value=&quot;5&quot;/&gt;&lt;property id=&quot;20300&quot; value=&quot;Slide 7&quot;/&gt;&lt;property id=&quot;20307&quot; value=&quot;262&quot;/&gt;&lt;/object&gt;&lt;object type=&quot;3&quot; unique_id=&quot;18828&quot;&gt;&lt;property id=&quot;20148&quot; value=&quot;5&quot;/&gt;&lt;property id=&quot;20300&quot; value=&quot;Slide 8&quot;/&gt;&lt;property id=&quot;20307&quot; value=&quot;263&quot;/&gt;&lt;/object&gt;&lt;object type=&quot;3&quot; unique_id=&quot;18919&quot;&gt;&lt;property id=&quot;20148&quot; value=&quot;5&quot;/&gt;&lt;property id=&quot;20300&quot; value=&quot;Slide 9&quot;/&gt;&lt;property id=&quot;20307&quot; value=&quot;264&quot;/&gt;&lt;/object&gt;&lt;object type=&quot;3&quot; unique_id=&quot;19019&quot;&gt;&lt;property id=&quot;20148&quot; value=&quot;5&quot;/&gt;&lt;property id=&quot;20300&quot; value=&quot;Slide 10&quot;/&gt;&lt;property id=&quot;20307&quot; value=&quot;265&quot;/&gt;&lt;/object&gt;&lt;object type=&quot;3&quot; unique_id=&quot;19056&quot;&gt;&lt;property id=&quot;20148&quot; value=&quot;5&quot;/&gt;&lt;property id=&quot;20300&quot; value=&quot;Slide 11&quot;/&gt;&lt;property id=&quot;20307&quot; value=&quot;266&quot;/&gt;&lt;/object&gt;&lt;object type=&quot;3&quot; unique_id=&quot;19135&quot;&gt;&lt;property id=&quot;20148&quot; value=&quot;5&quot;/&gt;&lt;property id=&quot;20300&quot; value=&quot;Slide 12&quot;/&gt;&lt;property id=&quot;20307&quot; value=&quot;268&quot;/&gt;&lt;/object&gt;&lt;object type=&quot;3&quot; unique_id=&quot;19262&quot;&gt;&lt;property id=&quot;20148&quot; value=&quot;5&quot;/&gt;&lt;property id=&quot;20300&quot; value=&quot;Slide 13&quot;/&gt;&lt;property id=&quot;20307&quot; value=&quot;26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1090</Words>
  <Application>Microsoft Office PowerPoint</Application>
  <PresentationFormat>Экран (4:3)</PresentationFormat>
  <Paragraphs>151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ＭＳ Ｐゴシック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BINP SB RAS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Полосаткин</dc:creator>
  <cp:lastModifiedBy>BINP User</cp:lastModifiedBy>
  <cp:revision>55</cp:revision>
  <dcterms:created xsi:type="dcterms:W3CDTF">2015-09-04T06:08:15Z</dcterms:created>
  <dcterms:modified xsi:type="dcterms:W3CDTF">2020-08-31T02:37:32Z</dcterms:modified>
</cp:coreProperties>
</file>