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_rels/.rels" ContentType="application/vnd.openxmlformats-package.relationships+xml"/>
  <Override PartName="/customXml/_rels/item1.xml.rels" ContentType="application/vnd.openxmlformats-package.relationships+xml"/>
  <Override PartName="/customXml/item1.xml" ContentType="application/xml"/>
  <Override PartName="/customXml/itemProps1.xml" ContentType="application/vnd.openxmlformats-officedocument.customXml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9.png" ContentType="image/png"/>
  <Override PartName="/ppt/media/image12.png" ContentType="image/png"/>
  <Override PartName="/ppt/media/image7.png" ContentType="image/png"/>
  <Override PartName="/ppt/media/image13.png" ContentType="image/png"/>
  <Override PartName="/ppt/media/image11.jpeg" ContentType="image/jpeg"/>
  <Override PartName="/ppt/media/image6.jpeg" ContentType="image/jpeg"/>
  <Override PartName="/ppt/media/image19.png" ContentType="image/png"/>
  <Override PartName="/ppt/media/image1.png" ContentType="image/png"/>
  <Override PartName="/ppt/media/image18.png" ContentType="image/png"/>
  <Override PartName="/ppt/media/image17.png" ContentType="image/png"/>
  <Override PartName="/ppt/media/image16.png" ContentType="image/png"/>
  <Override PartName="/ppt/media/image15.png" ContentType="image/png"/>
  <Override PartName="/ppt/media/image5.jpeg" ContentType="image/jpeg"/>
  <Override PartName="/ppt/media/image14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10.jpeg" ContentType="image/jpeg"/>
  <Override PartName="/ppt/media/image8.jpeg" ContentType="image/jpeg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_rels/slide24.xml.rels" ContentType="application/vnd.openxmlformats-package.relationships+xml"/>
  <Override PartName="/ppt/slides/_rels/slide15.xml.rels" ContentType="application/vnd.openxmlformats-package.relationships+xml"/>
  <Override PartName="/ppt/slides/_rels/slide31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8.xml.rels" ContentType="application/vnd.openxmlformats-package.relationships+xml"/>
  <Override PartName="/ppt/slides/_rels/slide27.xml.rels" ContentType="application/vnd.openxmlformats-package.relationships+xml"/>
  <Override PartName="/ppt/slides/_rels/slide2.xml.rels" ContentType="application/vnd.openxmlformats-package.relationships+xml"/>
  <Override PartName="/ppt/slides/_rels/slide5.xml.rels" ContentType="application/vnd.openxmlformats-package.relationships+xml"/>
  <Override PartName="/ppt/slides/_rels/slide33.xml.rels" ContentType="application/vnd.openxmlformats-package.relationships+xml"/>
  <Override PartName="/ppt/slides/_rels/slide6.xml.rels" ContentType="application/vnd.openxmlformats-package.relationships+xml"/>
  <Override PartName="/ppt/slides/_rels/slide16.xml.rels" ContentType="application/vnd.openxmlformats-package.relationships+xml"/>
  <Override PartName="/ppt/slides/_rels/slide32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20.xml.rels" ContentType="application/vnd.openxmlformats-package.relationships+xml"/>
  <Override PartName="/ppt/slides/_rels/slide1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17.xml.rels" ContentType="application/vnd.openxmlformats-package.relationships+xml"/>
  <Override PartName="/ppt/slides/_rels/slide12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9.xml.rels" ContentType="application/vnd.openxmlformats-package.relationships+xml"/>
  <Override PartName="/ppt/slides/_rels/slide3.xml.rels" ContentType="application/vnd.openxmlformats-package.relationships+xml"/>
  <Override PartName="/ppt/slides/_rels/slide9.xml.rels" ContentType="application/vnd.openxmlformats-package.relationships+xml"/>
  <Override PartName="/ppt/slides/_rels/slide28.xml.rels" ContentType="application/vnd.openxmlformats-package.relationships+xml"/>
  <Override PartName="/ppt/slides/_rels/slide22.xml.rels" ContentType="application/vnd.openxmlformats-package.relationships+xml"/>
  <Override PartName="/ppt/slides/_rels/slide23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14.xml.rels" ContentType="application/vnd.openxmlformats-package.relationships+xml"/>
  <Override PartName="/ppt/slides/slide30.xml" ContentType="application/vnd.openxmlformats-officedocument.presentationml.slide+xml"/>
  <Override PartName="/ppt/slides/slide5.xml" ContentType="application/vnd.openxmlformats-officedocument.presentationml.slide+xml"/>
  <Override PartName="/ppt/slides/slide31.xml" ContentType="application/vnd.openxmlformats-officedocument.presentationml.slide+xml"/>
  <Override PartName="/ppt/slides/slide6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comments/comment8.xml" ContentType="application/vnd.openxmlformats-officedocument.presentationml.comments+xml"/>
  <Override PartName="/ppt/commentAuthors.xml" ContentType="application/vnd.openxmlformats-officedocument.presentationml.commentAuthor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</p:sldIdLst>
  <p:sldSz cx="12188825" cy="6858000"/>
  <p:notesSz cx="7559675" cy="10691812"/>
</p:presentation>
</file>

<file path=ppt/commentAuthors.xml><?xml version="1.0" encoding="utf-8"?>
<p:cmAuthorLst xmlns:p="http://schemas.openxmlformats.org/presentationml/2006/main">
  <p:cmAuthor id="0" name="Автор" initials="А" lastIdx="1" clrIdx="0"/>
</p:cmAuthorLst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commentAuthors" Target="commentAuthors.xml"/>
</Relationships>
</file>

<file path=ppt/comments/comment8.xml><?xml version="1.0" encoding="utf-8"?>
<p:cmLst xmlns:p="http://schemas.openxmlformats.org/presentationml/2006/main">
  <p:cm authorId="0" dt="2019-04-04T00:06:07.270000000" idx="1">
    <p:pos x="0" y="0"/>
    <p:text/>
  </p:cm>
</p:cmLst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978228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1593360" y="3988440"/>
            <a:ext cx="978228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1593360" y="398844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body"/>
          </p:nvPr>
        </p:nvSpPr>
        <p:spPr>
          <a:xfrm>
            <a:off x="6606000" y="398844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314964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901040" y="1600200"/>
            <a:ext cx="314964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8208360" y="1600200"/>
            <a:ext cx="314964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body"/>
          </p:nvPr>
        </p:nvSpPr>
        <p:spPr>
          <a:xfrm>
            <a:off x="1593360" y="3988440"/>
            <a:ext cx="314964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57" name="PlaceHolder 6"/>
          <p:cNvSpPr>
            <a:spLocks noGrp="1"/>
          </p:cNvSpPr>
          <p:nvPr>
            <p:ph type="body"/>
          </p:nvPr>
        </p:nvSpPr>
        <p:spPr>
          <a:xfrm>
            <a:off x="4901040" y="3988440"/>
            <a:ext cx="314964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58" name="PlaceHolder 7"/>
          <p:cNvSpPr>
            <a:spLocks noGrp="1"/>
          </p:cNvSpPr>
          <p:nvPr>
            <p:ph type="body"/>
          </p:nvPr>
        </p:nvSpPr>
        <p:spPr>
          <a:xfrm>
            <a:off x="8208360" y="3988440"/>
            <a:ext cx="314964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subTitle"/>
          </p:nvPr>
        </p:nvSpPr>
        <p:spPr>
          <a:xfrm>
            <a:off x="1593360" y="1600200"/>
            <a:ext cx="9782280" cy="4571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9782280" cy="457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457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457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subTitle"/>
          </p:nvPr>
        </p:nvSpPr>
        <p:spPr>
          <a:xfrm>
            <a:off x="1593360" y="177840"/>
            <a:ext cx="9782280" cy="5746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457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1593360" y="398844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subTitle"/>
          </p:nvPr>
        </p:nvSpPr>
        <p:spPr>
          <a:xfrm>
            <a:off x="1593360" y="1600200"/>
            <a:ext cx="9782280" cy="4571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457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body"/>
          </p:nvPr>
        </p:nvSpPr>
        <p:spPr>
          <a:xfrm>
            <a:off x="6606000" y="398844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92" name="PlaceHolder 4"/>
          <p:cNvSpPr>
            <a:spLocks noGrp="1"/>
          </p:cNvSpPr>
          <p:nvPr>
            <p:ph type="body"/>
          </p:nvPr>
        </p:nvSpPr>
        <p:spPr>
          <a:xfrm>
            <a:off x="1593360" y="3988440"/>
            <a:ext cx="978228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978228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1593360" y="3988440"/>
            <a:ext cx="978228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1593360" y="398844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00" name="PlaceHolder 5"/>
          <p:cNvSpPr>
            <a:spLocks noGrp="1"/>
          </p:cNvSpPr>
          <p:nvPr>
            <p:ph type="body"/>
          </p:nvPr>
        </p:nvSpPr>
        <p:spPr>
          <a:xfrm>
            <a:off x="6606000" y="398844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314964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901040" y="1600200"/>
            <a:ext cx="314964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8208360" y="1600200"/>
            <a:ext cx="314964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05" name="PlaceHolder 5"/>
          <p:cNvSpPr>
            <a:spLocks noGrp="1"/>
          </p:cNvSpPr>
          <p:nvPr>
            <p:ph type="body"/>
          </p:nvPr>
        </p:nvSpPr>
        <p:spPr>
          <a:xfrm>
            <a:off x="1593360" y="3988440"/>
            <a:ext cx="314964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06" name="PlaceHolder 6"/>
          <p:cNvSpPr>
            <a:spLocks noGrp="1"/>
          </p:cNvSpPr>
          <p:nvPr>
            <p:ph type="body"/>
          </p:nvPr>
        </p:nvSpPr>
        <p:spPr>
          <a:xfrm>
            <a:off x="4901040" y="3988440"/>
            <a:ext cx="314964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07" name="PlaceHolder 7"/>
          <p:cNvSpPr>
            <a:spLocks noGrp="1"/>
          </p:cNvSpPr>
          <p:nvPr>
            <p:ph type="body"/>
          </p:nvPr>
        </p:nvSpPr>
        <p:spPr>
          <a:xfrm>
            <a:off x="8208360" y="3988440"/>
            <a:ext cx="314964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9782280" cy="457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457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457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subTitle"/>
          </p:nvPr>
        </p:nvSpPr>
        <p:spPr>
          <a:xfrm>
            <a:off x="1593360" y="177840"/>
            <a:ext cx="9782280" cy="5746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457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1593360" y="398844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4571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6606000" y="398844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1593360" y="160020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6606000" y="1600200"/>
            <a:ext cx="477360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1593360" y="3988440"/>
            <a:ext cx="9782280" cy="2180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 hidden="1"/>
          <p:cNvSpPr/>
          <p:nvPr/>
        </p:nvSpPr>
        <p:spPr>
          <a:xfrm>
            <a:off x="11883960" y="0"/>
            <a:ext cx="304200" cy="685764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" name="CustomShape 2" hidden="1"/>
          <p:cNvSpPr/>
          <p:nvPr/>
        </p:nvSpPr>
        <p:spPr>
          <a:xfrm>
            <a:off x="617040" y="0"/>
            <a:ext cx="609120" cy="6857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CustomShape 3" hidden="1"/>
          <p:cNvSpPr/>
          <p:nvPr/>
        </p:nvSpPr>
        <p:spPr>
          <a:xfrm>
            <a:off x="0" y="0"/>
            <a:ext cx="609120" cy="685764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CustomShape 4" hidden="1"/>
          <p:cNvSpPr/>
          <p:nvPr/>
        </p:nvSpPr>
        <p:spPr>
          <a:xfrm>
            <a:off x="617040" y="736200"/>
            <a:ext cx="609120" cy="60912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" name="Line 5"/>
          <p:cNvSpPr/>
          <p:nvPr/>
        </p:nvSpPr>
        <p:spPr>
          <a:xfrm>
            <a:off x="617040" y="736200"/>
            <a:ext cx="609480" cy="0"/>
          </a:xfrm>
          <a:prstGeom prst="line">
            <a:avLst/>
          </a:prstGeom>
          <a:ln w="1908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Line 6"/>
          <p:cNvSpPr/>
          <p:nvPr/>
        </p:nvSpPr>
        <p:spPr>
          <a:xfrm>
            <a:off x="617040" y="1345680"/>
            <a:ext cx="609480" cy="0"/>
          </a:xfrm>
          <a:prstGeom prst="line">
            <a:avLst/>
          </a:prstGeom>
          <a:ln w="1908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" name="CustomShape 7" hidden="1"/>
          <p:cNvSpPr/>
          <p:nvPr/>
        </p:nvSpPr>
        <p:spPr>
          <a:xfrm>
            <a:off x="756000" y="898200"/>
            <a:ext cx="335520" cy="293760"/>
          </a:xfrm>
          <a:custGeom>
            <a:avLst/>
            <a:gdLst/>
            <a:ahLst/>
            <a:rect l="l" t="t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" name="Line 8"/>
          <p:cNvSpPr/>
          <p:nvPr/>
        </p:nvSpPr>
        <p:spPr>
          <a:xfrm>
            <a:off x="617040" y="0"/>
            <a:ext cx="0" cy="6858000"/>
          </a:xfrm>
          <a:prstGeom prst="line">
            <a:avLst/>
          </a:prstGeom>
          <a:ln w="1908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" name="CustomShape 9"/>
          <p:cNvSpPr/>
          <p:nvPr/>
        </p:nvSpPr>
        <p:spPr>
          <a:xfrm>
            <a:off x="11579400" y="5638680"/>
            <a:ext cx="609120" cy="1218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" name="CustomShape 10"/>
          <p:cNvSpPr/>
          <p:nvPr/>
        </p:nvSpPr>
        <p:spPr>
          <a:xfrm>
            <a:off x="11274840" y="5638680"/>
            <a:ext cx="304200" cy="12189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" name="CustomShape 11"/>
          <p:cNvSpPr/>
          <p:nvPr/>
        </p:nvSpPr>
        <p:spPr>
          <a:xfrm>
            <a:off x="1218960" y="0"/>
            <a:ext cx="609120" cy="6857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" name="CustomShape 12"/>
          <p:cNvSpPr/>
          <p:nvPr/>
        </p:nvSpPr>
        <p:spPr>
          <a:xfrm>
            <a:off x="0" y="0"/>
            <a:ext cx="1218600" cy="685764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" name="CustomShape 13"/>
          <p:cNvSpPr/>
          <p:nvPr/>
        </p:nvSpPr>
        <p:spPr>
          <a:xfrm>
            <a:off x="0" y="5638680"/>
            <a:ext cx="12188520" cy="1218960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" name="Line 14"/>
          <p:cNvSpPr/>
          <p:nvPr/>
        </p:nvSpPr>
        <p:spPr>
          <a:xfrm>
            <a:off x="11573280" y="5638680"/>
            <a:ext cx="0" cy="1219320"/>
          </a:xfrm>
          <a:prstGeom prst="line">
            <a:avLst/>
          </a:prstGeom>
          <a:ln w="1908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" name="CustomShape 15"/>
          <p:cNvSpPr/>
          <p:nvPr/>
        </p:nvSpPr>
        <p:spPr>
          <a:xfrm>
            <a:off x="0" y="5643000"/>
            <a:ext cx="1215720" cy="121464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" name="Line 16"/>
          <p:cNvSpPr/>
          <p:nvPr/>
        </p:nvSpPr>
        <p:spPr>
          <a:xfrm>
            <a:off x="1218600" y="0"/>
            <a:ext cx="0" cy="6858000"/>
          </a:xfrm>
          <a:prstGeom prst="line">
            <a:avLst/>
          </a:prstGeom>
          <a:ln w="1908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" name="Line 17"/>
          <p:cNvSpPr/>
          <p:nvPr/>
        </p:nvSpPr>
        <p:spPr>
          <a:xfrm>
            <a:off x="0" y="5631120"/>
            <a:ext cx="1828080" cy="0"/>
          </a:xfrm>
          <a:prstGeom prst="line">
            <a:avLst/>
          </a:prstGeom>
          <a:ln w="1908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" name="CustomShape 18"/>
          <p:cNvSpPr/>
          <p:nvPr/>
        </p:nvSpPr>
        <p:spPr>
          <a:xfrm>
            <a:off x="276480" y="6032520"/>
            <a:ext cx="592920" cy="518760"/>
          </a:xfrm>
          <a:custGeom>
            <a:avLst/>
            <a:gdLst/>
            <a:ahLst/>
            <a:rect l="l" t="t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8" name="PlaceHolder 19"/>
          <p:cNvSpPr>
            <a:spLocks noGrp="1"/>
          </p:cNvSpPr>
          <p:nvPr>
            <p:ph type="title"/>
          </p:nvPr>
        </p:nvSpPr>
        <p:spPr>
          <a:xfrm>
            <a:off x="2428560" y="1600200"/>
            <a:ext cx="8328600" cy="267984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5400" spc="-1" strike="noStrike">
                <a:solidFill>
                  <a:srgbClr val="344049"/>
                </a:solidFill>
                <a:latin typeface="Euphemia"/>
              </a:rPr>
              <a:t>Образец заголовка</a:t>
            </a:r>
            <a:endParaRPr b="0" lang="en-US" sz="54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9" name="PlaceHolder 20"/>
          <p:cNvSpPr>
            <a:spLocks noGrp="1"/>
          </p:cNvSpPr>
          <p:nvPr>
            <p:ph type="dt"/>
          </p:nvPr>
        </p:nvSpPr>
        <p:spPr>
          <a:xfrm>
            <a:off x="5180400" y="6356520"/>
            <a:ext cx="121860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28B47EC1-43D2-493C-A6B3-E8C0E2D945A0}" type="datetime">
              <a:rPr b="0" lang="ru-RU" sz="1200" spc="-1" strike="noStrike" cap="all">
                <a:solidFill>
                  <a:srgbClr val="ffffff"/>
                </a:solidFill>
                <a:latin typeface="Euphemia"/>
              </a:rPr>
              <a:t>12.3.21</a:t>
            </a:fld>
            <a:endParaRPr b="0" lang="ru-RU" sz="1200" spc="-1" strike="noStrike">
              <a:latin typeface="Times New Roman"/>
            </a:endParaRPr>
          </a:p>
        </p:txBody>
      </p:sp>
      <p:sp>
        <p:nvSpPr>
          <p:cNvPr id="20" name="PlaceHolder 21"/>
          <p:cNvSpPr>
            <a:spLocks noGrp="1"/>
          </p:cNvSpPr>
          <p:nvPr>
            <p:ph type="ftr"/>
          </p:nvPr>
        </p:nvSpPr>
        <p:spPr>
          <a:xfrm>
            <a:off x="6595920" y="6356520"/>
            <a:ext cx="397368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21" name="PlaceHolder 22"/>
          <p:cNvSpPr>
            <a:spLocks noGrp="1"/>
          </p:cNvSpPr>
          <p:nvPr>
            <p:ph type="sldNum"/>
          </p:nvPr>
        </p:nvSpPr>
        <p:spPr>
          <a:xfrm>
            <a:off x="10766880" y="6356520"/>
            <a:ext cx="60912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9B5A0C1B-F4EE-47A9-A23B-4470AAD1DE33}" type="slidenum">
              <a:rPr b="0" lang="ru-RU" sz="1200" spc="-1" strike="noStrike" cap="all">
                <a:solidFill>
                  <a:srgbClr val="ffffff"/>
                </a:solidFill>
                <a:latin typeface="Euphemia"/>
              </a:rPr>
              <a:t>&lt;number&gt;</a:t>
            </a:fld>
            <a:endParaRPr b="0" lang="ru-RU" sz="1200" spc="-1" strike="noStrike">
              <a:latin typeface="Times New Roman"/>
            </a:endParaRPr>
          </a:p>
        </p:txBody>
      </p:sp>
      <p:sp>
        <p:nvSpPr>
          <p:cNvPr id="22" name="PlaceHolder 23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56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Click to edit the outline text format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465562"/>
                </a:solidFill>
                <a:latin typeface="Euphemia"/>
              </a:rPr>
              <a:t>Second Outline Level</a:t>
            </a:r>
            <a:endParaRPr b="0" lang="en-US" sz="2000" spc="-1" strike="noStrike">
              <a:solidFill>
                <a:srgbClr val="465562"/>
              </a:solidFill>
              <a:latin typeface="Euphemia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465562"/>
                </a:solidFill>
                <a:latin typeface="Euphemia"/>
              </a:rPr>
              <a:t>Third Outline Level</a:t>
            </a:r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465562"/>
                </a:solidFill>
                <a:latin typeface="Euphemia"/>
              </a:rPr>
              <a:t>Fourth Outline Level</a:t>
            </a:r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465562"/>
                </a:solidFill>
                <a:latin typeface="Euphemia"/>
              </a:rPr>
              <a:t>Fifth Outline Level</a:t>
            </a:r>
            <a:endParaRPr b="0" lang="en-US" sz="2000" spc="-1" strike="noStrike">
              <a:solidFill>
                <a:srgbClr val="465562"/>
              </a:solidFill>
              <a:latin typeface="Euphemia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465562"/>
                </a:solidFill>
                <a:latin typeface="Euphemia"/>
              </a:rPr>
              <a:t>Sixth Outline Level</a:t>
            </a:r>
            <a:endParaRPr b="0" lang="en-US" sz="2000" spc="-1" strike="noStrike">
              <a:solidFill>
                <a:srgbClr val="465562"/>
              </a:solidFill>
              <a:latin typeface="Euphemia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465562"/>
                </a:solidFill>
                <a:latin typeface="Euphemia"/>
              </a:rPr>
              <a:t>Seventh Outline Level</a:t>
            </a:r>
            <a:endParaRPr b="0" lang="en-US" sz="20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ustomShape 1"/>
          <p:cNvSpPr/>
          <p:nvPr/>
        </p:nvSpPr>
        <p:spPr>
          <a:xfrm>
            <a:off x="11883960" y="0"/>
            <a:ext cx="304200" cy="685764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0" name="CustomShape 2"/>
          <p:cNvSpPr/>
          <p:nvPr/>
        </p:nvSpPr>
        <p:spPr>
          <a:xfrm>
            <a:off x="617040" y="0"/>
            <a:ext cx="609120" cy="6857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1" name="CustomShape 3"/>
          <p:cNvSpPr/>
          <p:nvPr/>
        </p:nvSpPr>
        <p:spPr>
          <a:xfrm>
            <a:off x="0" y="0"/>
            <a:ext cx="609120" cy="6857640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2" name="CustomShape 4"/>
          <p:cNvSpPr/>
          <p:nvPr/>
        </p:nvSpPr>
        <p:spPr>
          <a:xfrm>
            <a:off x="617040" y="736200"/>
            <a:ext cx="609120" cy="609120"/>
          </a:xfrm>
          <a:prstGeom prst="rect">
            <a:avLst/>
          </a:prstGeom>
          <a:solidFill>
            <a:schemeClr val="accent1">
              <a:lumMod val="5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3" name="Line 5"/>
          <p:cNvSpPr/>
          <p:nvPr/>
        </p:nvSpPr>
        <p:spPr>
          <a:xfrm>
            <a:off x="617040" y="736200"/>
            <a:ext cx="609480" cy="0"/>
          </a:xfrm>
          <a:prstGeom prst="line">
            <a:avLst/>
          </a:prstGeom>
          <a:ln w="1908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4" name="Line 6"/>
          <p:cNvSpPr/>
          <p:nvPr/>
        </p:nvSpPr>
        <p:spPr>
          <a:xfrm>
            <a:off x="617040" y="1345680"/>
            <a:ext cx="609480" cy="0"/>
          </a:xfrm>
          <a:prstGeom prst="line">
            <a:avLst/>
          </a:prstGeom>
          <a:ln w="1908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stomShape 7"/>
          <p:cNvSpPr/>
          <p:nvPr/>
        </p:nvSpPr>
        <p:spPr>
          <a:xfrm>
            <a:off x="756000" y="898200"/>
            <a:ext cx="335520" cy="293760"/>
          </a:xfrm>
          <a:custGeom>
            <a:avLst/>
            <a:gdLst/>
            <a:ahLst/>
            <a:rect l="l" t="t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6" name="Line 8"/>
          <p:cNvSpPr/>
          <p:nvPr/>
        </p:nvSpPr>
        <p:spPr>
          <a:xfrm>
            <a:off x="617040" y="0"/>
            <a:ext cx="0" cy="6858000"/>
          </a:xfrm>
          <a:prstGeom prst="line">
            <a:avLst/>
          </a:prstGeom>
          <a:ln w="19080">
            <a:solidFill>
              <a:schemeClr val="bg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7" name="PlaceHolder 9"/>
          <p:cNvSpPr>
            <a:spLocks noGrp="1"/>
          </p:cNvSpPr>
          <p:nvPr>
            <p:ph type="title"/>
          </p:nvPr>
        </p:nvSpPr>
        <p:spPr>
          <a:xfrm>
            <a:off x="1593360" y="177840"/>
            <a:ext cx="9782280" cy="123948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Образец заголовка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68" name="PlaceHolder 10"/>
          <p:cNvSpPr>
            <a:spLocks noGrp="1"/>
          </p:cNvSpPr>
          <p:nvPr>
            <p:ph type="body"/>
          </p:nvPr>
        </p:nvSpPr>
        <p:spPr>
          <a:xfrm>
            <a:off x="1593360" y="1600200"/>
            <a:ext cx="9782280" cy="4571640"/>
          </a:xfrm>
          <a:prstGeom prst="rect">
            <a:avLst/>
          </a:prstGeom>
        </p:spPr>
        <p:txBody>
          <a:bodyPr>
            <a:no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Образец текста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400" spc="-1" strike="noStrike">
                <a:solidFill>
                  <a:srgbClr val="465562"/>
                </a:solidFill>
                <a:latin typeface="Euphemia"/>
              </a:rPr>
              <a:t>Второй уровень</a:t>
            </a:r>
            <a:endParaRPr b="0" lang="en-US" sz="2400" spc="-1" strike="noStrike">
              <a:solidFill>
                <a:srgbClr val="465562"/>
              </a:solidFill>
              <a:latin typeface="Euphemia"/>
            </a:endParaRPr>
          </a:p>
          <a:p>
            <a:pPr lvl="2" marL="97848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000" spc="-1" strike="noStrike">
                <a:solidFill>
                  <a:srgbClr val="465562"/>
                </a:solidFill>
                <a:latin typeface="Euphemia"/>
              </a:rPr>
              <a:t>Третий уровень</a:t>
            </a:r>
            <a:endParaRPr b="0" lang="en-US" sz="2000" spc="-1" strike="noStrike">
              <a:solidFill>
                <a:srgbClr val="465562"/>
              </a:solidFill>
              <a:latin typeface="Euphemia"/>
            </a:endParaRPr>
          </a:p>
          <a:p>
            <a:pPr lvl="3" marL="134424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Arial"/>
              <a:buChar char="–"/>
            </a:pPr>
            <a:r>
              <a:rPr b="0" lang="ru-RU" sz="1800" spc="-1" strike="noStrike">
                <a:solidFill>
                  <a:srgbClr val="465562"/>
                </a:solidFill>
                <a:latin typeface="Euphemia"/>
              </a:rPr>
              <a:t>Четвертый уровень</a:t>
            </a:r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  <a:p>
            <a:pPr lvl="4" marL="171000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1800" spc="-1" strike="noStrike">
                <a:solidFill>
                  <a:srgbClr val="465562"/>
                </a:solidFill>
                <a:latin typeface="Euphemia"/>
              </a:rPr>
              <a:t>Пятый уровень</a:t>
            </a:r>
            <a:endParaRPr b="0" lang="en-US" sz="1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69" name="PlaceHolder 11"/>
          <p:cNvSpPr>
            <a:spLocks noGrp="1"/>
          </p:cNvSpPr>
          <p:nvPr>
            <p:ph type="dt"/>
          </p:nvPr>
        </p:nvSpPr>
        <p:spPr>
          <a:xfrm>
            <a:off x="5180400" y="6356520"/>
            <a:ext cx="121860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25DEB510-D80E-48B2-8F28-9EE56F301E9C}" type="datetime">
              <a:rPr b="0" lang="ru-RU" sz="1200" spc="-1" strike="noStrike" cap="all">
                <a:solidFill>
                  <a:srgbClr val="879aa9"/>
                </a:solidFill>
                <a:latin typeface="Euphemia"/>
              </a:rPr>
              <a:t>12.3.21</a:t>
            </a:fld>
            <a:endParaRPr b="0" lang="ru-RU" sz="1200" spc="-1" strike="noStrike">
              <a:latin typeface="Times New Roman"/>
            </a:endParaRPr>
          </a:p>
        </p:txBody>
      </p:sp>
      <p:sp>
        <p:nvSpPr>
          <p:cNvPr id="70" name="PlaceHolder 12"/>
          <p:cNvSpPr>
            <a:spLocks noGrp="1"/>
          </p:cNvSpPr>
          <p:nvPr>
            <p:ph type="ftr"/>
          </p:nvPr>
        </p:nvSpPr>
        <p:spPr>
          <a:xfrm>
            <a:off x="6595920" y="6356520"/>
            <a:ext cx="397368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71" name="PlaceHolder 13"/>
          <p:cNvSpPr>
            <a:spLocks noGrp="1"/>
          </p:cNvSpPr>
          <p:nvPr>
            <p:ph type="sldNum"/>
          </p:nvPr>
        </p:nvSpPr>
        <p:spPr>
          <a:xfrm>
            <a:off x="10766880" y="6356520"/>
            <a:ext cx="60912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68BD12BD-0168-4642-8EFD-9B430A21F9D5}" type="slidenum">
              <a:rPr b="0" lang="ru-RU" sz="1200" spc="-1" strike="noStrike" cap="all">
                <a:solidFill>
                  <a:srgbClr val="879aa9"/>
                </a:solidFill>
                <a:latin typeface="Euphemia"/>
              </a:rPr>
              <a:t>&lt;number&gt;</a:t>
            </a:fld>
            <a:endParaRPr b="0" lang="ru-RU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jpeg"/><Relationship Id="rId3" Type="http://schemas.openxmlformats.org/officeDocument/2006/relationships/image" Target="../media/image9.png"/><Relationship Id="rId4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image" Target="../media/image11.jpeg"/><Relationship Id="rId3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1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1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slideLayout" Target="../slideLayouts/slideLayout1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slideLayout" Target="../slideLayouts/slideLayout1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slideLayout" Target="../slideLayouts/slideLayout1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slideLayout" Target="../slideLayouts/slideLayout1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3.xml"/><Relationship Id="rId4" Type="http://schemas.openxmlformats.org/officeDocument/2006/relationships/comments" Target="../comments/comment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2428560" y="1600200"/>
            <a:ext cx="8328600" cy="26798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90000"/>
              </a:lnSpc>
            </a:pPr>
            <a:r>
              <a:rPr b="0" lang="ru-RU" sz="5400" spc="-1" strike="noStrike">
                <a:solidFill>
                  <a:srgbClr val="344049"/>
                </a:solidFill>
                <a:latin typeface="Euphemia"/>
              </a:rPr>
              <a:t>Методы измерения физических величин</a:t>
            </a:r>
            <a:endParaRPr b="0" lang="en-US" sz="54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09" name="TextShape 2"/>
          <p:cNvSpPr txBox="1"/>
          <p:nvPr/>
        </p:nvSpPr>
        <p:spPr>
          <a:xfrm>
            <a:off x="2710080" y="3998880"/>
            <a:ext cx="7516080" cy="1115640"/>
          </a:xfrm>
          <a:prstGeom prst="rect">
            <a:avLst/>
          </a:prstGeom>
          <a:noFill/>
          <a:ln>
            <a:noFill/>
          </a:ln>
        </p:spPr>
        <p:txBody>
          <a:bodyPr anchor="ctr" anchorCtr="1">
            <a:normAutofit/>
          </a:bodyPr>
          <a:p>
            <a:pPr algn="ctr">
              <a:lnSpc>
                <a:spcPct val="90000"/>
              </a:lnSpc>
              <a:tabLst>
                <a:tab algn="l" pos="0"/>
              </a:tabLst>
            </a:pPr>
            <a:r>
              <a:rPr b="0" lang="ru-RU" sz="3200" spc="-1" strike="noStrike">
                <a:solidFill>
                  <a:srgbClr val="465562"/>
                </a:solidFill>
                <a:latin typeface="Euphemia"/>
              </a:rPr>
              <a:t> </a:t>
            </a:r>
            <a:endParaRPr b="0" lang="ru-RU" sz="3200" spc="-1" strike="noStrike">
              <a:latin typeface="Arial"/>
            </a:endParaRPr>
          </a:p>
          <a:p>
            <a:pPr algn="ctr">
              <a:lnSpc>
                <a:spcPct val="90000"/>
              </a:lnSpc>
              <a:tabLst>
                <a:tab algn="l" pos="0"/>
              </a:tabLst>
            </a:pPr>
            <a:r>
              <a:rPr b="0" lang="ru-RU" sz="3200" spc="-1" strike="noStrike">
                <a:solidFill>
                  <a:srgbClr val="465562"/>
                </a:solidFill>
                <a:latin typeface="Euphemia"/>
              </a:rPr>
              <a:t>Измерение давления. </a:t>
            </a:r>
            <a:endParaRPr b="0" lang="ru-RU" sz="3200" spc="-1" strike="noStrike">
              <a:latin typeface="Arial"/>
            </a:endParaRPr>
          </a:p>
        </p:txBody>
      </p:sp>
      <p:sp>
        <p:nvSpPr>
          <p:cNvPr id="110" name="CustomShape 3"/>
          <p:cNvSpPr/>
          <p:nvPr/>
        </p:nvSpPr>
        <p:spPr>
          <a:xfrm>
            <a:off x="3207240" y="5949360"/>
            <a:ext cx="726912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к.ф.-м.н. Соколов Андрей Валерьевич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11" name="CustomShape 4"/>
          <p:cNvSpPr/>
          <p:nvPr/>
        </p:nvSpPr>
        <p:spPr>
          <a:xfrm>
            <a:off x="9749520" y="332640"/>
            <a:ext cx="2016000" cy="474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9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Лекция 5.</a:t>
            </a:r>
            <a:endParaRPr b="0" lang="ru-RU" sz="2800" spc="-1" strike="noStrike"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Класс точности манометра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43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7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75562"/>
                </a:solidFill>
                <a:latin typeface="Arial"/>
              </a:rPr>
              <a:t>Класс точности— это допустимый процент погрешности измерения от шкалы измерения. Это значение на всех манометрах находится на циферблате и обозначается одной из цифр стандартного ряда классов точности.</a:t>
            </a:r>
            <a:br/>
            <a:r>
              <a:rPr b="0" lang="ru-RU" sz="2800" spc="-1" strike="noStrike">
                <a:solidFill>
                  <a:srgbClr val="475562"/>
                </a:solidFill>
                <a:latin typeface="Euphemia"/>
              </a:rPr>
              <a:t> 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7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75562"/>
                </a:solidFill>
                <a:latin typeface="Arial"/>
              </a:rPr>
              <a:t>Стандартный ряд классов точности для манометров, производимых в России: 4, 2.5, 1.5, 1, 0.6, 0.4, 0.25, 0.15.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7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75562"/>
                </a:solidFill>
                <a:latin typeface="Arial"/>
              </a:rPr>
              <a:t>Пример: Если у Вас манометр на 10 кгс/см</a:t>
            </a:r>
            <a:r>
              <a:rPr b="0" lang="ru-RU" sz="2800" spc="-1" strike="noStrike" baseline="30000">
                <a:solidFill>
                  <a:srgbClr val="475562"/>
                </a:solidFill>
                <a:latin typeface="Arial"/>
              </a:rPr>
              <a:t>2</a:t>
            </a:r>
            <a:r>
              <a:rPr b="0" lang="ru-RU" sz="2800" spc="-1" strike="noStrike">
                <a:solidFill>
                  <a:srgbClr val="475562"/>
                </a:solidFill>
                <a:latin typeface="Arial"/>
              </a:rPr>
              <a:t> классом точности 1.5. Это значит, что допустимая погрешность манометра 1.5% от шкалы измерения, т. е. 0.15 кгс/см</a:t>
            </a:r>
            <a:r>
              <a:rPr b="0" lang="ru-RU" sz="2800" spc="-1" strike="noStrike" baseline="30000">
                <a:solidFill>
                  <a:srgbClr val="475562"/>
                </a:solidFill>
                <a:latin typeface="Arial"/>
              </a:rPr>
              <a:t>2</a:t>
            </a:r>
            <a:r>
              <a:rPr b="0" lang="ru-RU" sz="2800" spc="-1" strike="noStrike">
                <a:solidFill>
                  <a:srgbClr val="475562"/>
                </a:solidFill>
                <a:latin typeface="Arial"/>
              </a:rPr>
              <a:t>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Манометры с пластинчатой пружиной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pic>
        <p:nvPicPr>
          <p:cNvPr id="145" name="Объект 4" descr=""/>
          <p:cNvPicPr/>
          <p:nvPr/>
        </p:nvPicPr>
        <p:blipFill>
          <a:blip r:embed="rId1"/>
          <a:stretch/>
        </p:blipFill>
        <p:spPr>
          <a:xfrm>
            <a:off x="1446120" y="1600200"/>
            <a:ext cx="3349080" cy="4571640"/>
          </a:xfrm>
          <a:prstGeom prst="rect">
            <a:avLst/>
          </a:prstGeom>
          <a:ln>
            <a:noFill/>
          </a:ln>
        </p:spPr>
      </p:pic>
      <p:sp>
        <p:nvSpPr>
          <p:cNvPr id="146" name="CustomShape 2"/>
          <p:cNvSpPr/>
          <p:nvPr/>
        </p:nvSpPr>
        <p:spPr>
          <a:xfrm>
            <a:off x="5027760" y="1555200"/>
            <a:ext cx="5409720" cy="5850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90000"/>
              </a:lnSpc>
            </a:pPr>
            <a:r>
              <a:rPr b="0" lang="ru-RU" sz="2000" spc="-1" strike="noStrike">
                <a:solidFill>
                  <a:srgbClr val="465562"/>
                </a:solidFill>
                <a:latin typeface="Euphemia"/>
              </a:rPr>
              <a:t>Пластинчатые пружины представляют собой тонкие гофрированные мембраны кругообразной формы, которые зажимаются или привариваются по краю между двумя фланцами и вступают в соприкосновение с измеряемой средой только с одной стороны. Вызванный в результате такого соприкосновения прогиб пропорционален величине давления. Движение передается посредством стрелочного механизма на шкалу. </a:t>
            </a:r>
            <a:endParaRPr b="0" lang="ru-RU" sz="2000" spc="-1" strike="noStrike">
              <a:latin typeface="Arial"/>
            </a:endParaRPr>
          </a:p>
          <a:p>
            <a:pPr>
              <a:lnSpc>
                <a:spcPct val="90000"/>
              </a:lnSpc>
            </a:pPr>
            <a:endParaRPr b="0" lang="ru-RU" sz="2000" spc="-1" strike="noStrike">
              <a:latin typeface="Arial"/>
            </a:endParaRPr>
          </a:p>
          <a:p>
            <a:pPr>
              <a:lnSpc>
                <a:spcPct val="90000"/>
              </a:lnSpc>
            </a:pPr>
            <a:r>
              <a:rPr b="0" lang="ru-RU" sz="2000" spc="-1" strike="noStrike">
                <a:solidFill>
                  <a:srgbClr val="465562"/>
                </a:solidFill>
                <a:latin typeface="Euphemia"/>
              </a:rPr>
              <a:t>В результате кольцеобразного крепления пластинчатые пружины менее восприимчивы к вибрациям по сравнению с трубчатыми пружинами, однако погрешность показаний при изменениях температуры у них больше.</a:t>
            </a:r>
            <a:endParaRPr b="0" lang="ru-RU" sz="2000" spc="-1" strike="noStrike"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Shape 1"/>
          <p:cNvSpPr txBox="1"/>
          <p:nvPr/>
        </p:nvSpPr>
        <p:spPr>
          <a:xfrm>
            <a:off x="1593360" y="177840"/>
            <a:ext cx="9782280" cy="6598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Жидкостные манометры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48" name="TextShape 2"/>
          <p:cNvSpPr txBox="1"/>
          <p:nvPr/>
        </p:nvSpPr>
        <p:spPr>
          <a:xfrm>
            <a:off x="1593360" y="990720"/>
            <a:ext cx="9782280" cy="518112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1" lang="en-US" sz="2000" spc="-1" strike="noStrike">
                <a:solidFill>
                  <a:srgbClr val="465562"/>
                </a:solidFill>
                <a:latin typeface="Euphemia"/>
              </a:rPr>
              <a:t>U – </a:t>
            </a:r>
            <a:r>
              <a:rPr b="1" lang="ru-RU" sz="2000" spc="-1" strike="noStrike">
                <a:solidFill>
                  <a:srgbClr val="465562"/>
                </a:solidFill>
                <a:latin typeface="Euphemia"/>
              </a:rPr>
              <a:t>образные. </a:t>
            </a:r>
            <a:r>
              <a:rPr b="0" lang="ru-RU" sz="2000" spc="-1" strike="noStrike">
                <a:solidFill>
                  <a:srgbClr val="465562"/>
                </a:solidFill>
                <a:latin typeface="Euphemia"/>
              </a:rPr>
              <a:t>Основа конструкции  - сообщающиеся сосуды, в которых определение давления осуществляется по одному или сразу нескольким уровням жидкости. Одна часть трубки соединяется с трубопроводной системой для проведения измерения. В то же время другой конец может быть герметически запаян или иметь свободное сообщение с атмосферой.</a:t>
            </a:r>
            <a:endParaRPr b="0" lang="en-US" sz="20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1" lang="ru-RU" sz="2000" spc="-1" strike="noStrike">
                <a:solidFill>
                  <a:srgbClr val="465562"/>
                </a:solidFill>
                <a:latin typeface="Euphemia"/>
              </a:rPr>
              <a:t>Чашечные. </a:t>
            </a:r>
            <a:r>
              <a:rPr b="0" lang="ru-RU" sz="2000" spc="-1" strike="noStrike">
                <a:solidFill>
                  <a:srgbClr val="465562"/>
                </a:solidFill>
                <a:latin typeface="Euphemia"/>
              </a:rPr>
              <a:t>Однотрубный жидкостный манометр похожий на классический U-образных приборов, но вместо второй трубки здесь применяется широкий резервуар, площадь которого в сотни раз больше площади сечения основной трубки.</a:t>
            </a:r>
            <a:endParaRPr b="0" lang="en-US" sz="20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1" lang="ru-RU" sz="2000" spc="-1" strike="noStrike">
                <a:solidFill>
                  <a:srgbClr val="465562"/>
                </a:solidFill>
                <a:latin typeface="Euphemia"/>
              </a:rPr>
              <a:t>Кольцевые. </a:t>
            </a:r>
            <a:r>
              <a:rPr b="0" lang="ru-RU" sz="2000" spc="-1" strike="noStrike">
                <a:solidFill>
                  <a:srgbClr val="465562"/>
                </a:solidFill>
                <a:latin typeface="Euphemia"/>
              </a:rPr>
              <a:t>В устройствах данного типа столб жидкости заключен в кольцевом канале. При изменении давления происходит перемещение центра тяжести, что в свою очередь приводит к перемещению стрелки указателя. Эти манометры привлекают высокой точностью результатов, которые не зависят от плотности жидкости и газовой среды на ней. </a:t>
            </a:r>
            <a:endParaRPr b="0" lang="en-US" sz="20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1" lang="ru-RU" sz="2000" spc="-1" strike="noStrike">
                <a:solidFill>
                  <a:srgbClr val="465562"/>
                </a:solidFill>
                <a:latin typeface="Euphemia"/>
              </a:rPr>
              <a:t>Жидкостно-поршневые. </a:t>
            </a:r>
            <a:r>
              <a:rPr b="0" lang="ru-RU" sz="2000" spc="-1" strike="noStrike">
                <a:solidFill>
                  <a:srgbClr val="465562"/>
                </a:solidFill>
                <a:latin typeface="Euphemia"/>
              </a:rPr>
              <a:t>Измеряемое давление вытесняет сторонний шток и уравновешивает его положение калиброванными грузами. Подобрав оптимальные параметры массы штока с грузами, удается обеспечить его выталкивание на величину, пропорциональную к измеряемому давлению. </a:t>
            </a:r>
            <a:endParaRPr b="0" lang="en-US" sz="20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49" name="CustomShape 3"/>
          <p:cNvSpPr/>
          <p:nvPr/>
        </p:nvSpPr>
        <p:spPr>
          <a:xfrm>
            <a:off x="7694640" y="2895480"/>
            <a:ext cx="184320" cy="479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1593360" y="177840"/>
            <a:ext cx="9782280" cy="6598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Применение жидкостных манометров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51" name="TextShape 2"/>
          <p:cNvSpPr txBox="1"/>
          <p:nvPr/>
        </p:nvSpPr>
        <p:spPr>
          <a:xfrm>
            <a:off x="1593360" y="1447920"/>
            <a:ext cx="9782280" cy="472392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Небольшие избыточные давления (до 500 кПа).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Разность давлений.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Атмосферное давление.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Разрежение (до 10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-6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мм. рт. ст.).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Поверка контрольно-измерительных приборов: тягомеров, напоромеров, вакуумметров барометров, дифманометров и некоторых типов манометров.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extShape 1"/>
          <p:cNvSpPr txBox="1"/>
          <p:nvPr/>
        </p:nvSpPr>
        <p:spPr>
          <a:xfrm>
            <a:off x="1593360" y="177840"/>
            <a:ext cx="9782280" cy="8884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Принцип действия жидкостного </a:t>
            </a: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манометра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pic>
        <p:nvPicPr>
          <p:cNvPr id="153" name="Content Placeholder 3" descr="U-manometer.jpg"/>
          <p:cNvPicPr/>
          <p:nvPr/>
        </p:nvPicPr>
        <p:blipFill>
          <a:blip r:embed="rId1"/>
          <a:stretch/>
        </p:blipFill>
        <p:spPr>
          <a:xfrm>
            <a:off x="1370160" y="1752480"/>
            <a:ext cx="3157920" cy="4190760"/>
          </a:xfrm>
          <a:prstGeom prst="rect">
            <a:avLst/>
          </a:prstGeom>
          <a:ln>
            <a:noFill/>
          </a:ln>
        </p:spPr>
      </p:pic>
      <p:sp>
        <p:nvSpPr>
          <p:cNvPr id="154" name="CustomShape 2"/>
          <p:cNvSpPr/>
          <p:nvPr/>
        </p:nvSpPr>
        <p:spPr>
          <a:xfrm>
            <a:off x="3633120" y="1523880"/>
            <a:ext cx="5291280" cy="474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9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Для открытого манометра: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55" name="CustomShape 3"/>
          <p:cNvSpPr/>
          <p:nvPr/>
        </p:nvSpPr>
        <p:spPr>
          <a:xfrm>
            <a:off x="3561120" y="2590920"/>
            <a:ext cx="7604640" cy="474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9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Для отпаяного (закрытого) манометра:</a:t>
            </a:r>
            <a:endParaRPr b="0" lang="ru-RU" sz="2800" spc="-1" strike="noStrike"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xtShape 1"/>
          <p:cNvSpPr txBox="1"/>
          <p:nvPr/>
        </p:nvSpPr>
        <p:spPr>
          <a:xfrm>
            <a:off x="1593360" y="177840"/>
            <a:ext cx="9782280" cy="8884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Типы жидкостных манометров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pic>
        <p:nvPicPr>
          <p:cNvPr id="157" name="Content Placeholder 3" descr="MicroManometer.png"/>
          <p:cNvPicPr/>
          <p:nvPr/>
        </p:nvPicPr>
        <p:blipFill>
          <a:blip r:embed="rId1"/>
          <a:stretch/>
        </p:blipFill>
        <p:spPr>
          <a:xfrm>
            <a:off x="4189320" y="3048120"/>
            <a:ext cx="4296600" cy="1980720"/>
          </a:xfrm>
          <a:prstGeom prst="rect">
            <a:avLst/>
          </a:prstGeom>
          <a:ln>
            <a:noFill/>
          </a:ln>
        </p:spPr>
      </p:pic>
      <p:pic>
        <p:nvPicPr>
          <p:cNvPr id="158" name="Picture 4" descr="CircularFluidManometer.jpg"/>
          <p:cNvPicPr/>
          <p:nvPr/>
        </p:nvPicPr>
        <p:blipFill>
          <a:blip r:embed="rId2"/>
          <a:stretch/>
        </p:blipFill>
        <p:spPr>
          <a:xfrm>
            <a:off x="8913960" y="2514600"/>
            <a:ext cx="2133360" cy="2517480"/>
          </a:xfrm>
          <a:prstGeom prst="rect">
            <a:avLst/>
          </a:prstGeom>
          <a:ln>
            <a:noFill/>
          </a:ln>
        </p:spPr>
      </p:pic>
      <p:pic>
        <p:nvPicPr>
          <p:cNvPr id="159" name="Picture 5" descr="DifferentialFluidManometer.png"/>
          <p:cNvPicPr/>
          <p:nvPr/>
        </p:nvPicPr>
        <p:blipFill>
          <a:blip r:embed="rId3"/>
          <a:stretch/>
        </p:blipFill>
        <p:spPr>
          <a:xfrm>
            <a:off x="1751040" y="2438280"/>
            <a:ext cx="2495880" cy="30920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Shape 1"/>
          <p:cNvSpPr txBox="1"/>
          <p:nvPr/>
        </p:nvSpPr>
        <p:spPr>
          <a:xfrm>
            <a:off x="1593360" y="177840"/>
            <a:ext cx="9782280" cy="81252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Преимущества жидкостных манометров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61" name="TextShape 2"/>
          <p:cNvSpPr txBox="1"/>
          <p:nvPr/>
        </p:nvSpPr>
        <p:spPr>
          <a:xfrm>
            <a:off x="1593360" y="1219320"/>
            <a:ext cx="9782280" cy="495252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57000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Высокая точность измерений (до 1 </a:t>
            </a:r>
            <a:r>
              <a:rPr b="0" lang="ru-RU" sz="2800" spc="-1" strike="noStrike">
                <a:solidFill>
                  <a:srgbClr val="465562"/>
                </a:solidFill>
                <a:latin typeface="Arial"/>
                <a:ea typeface="Arial"/>
              </a:rPr>
              <a:t>мкм.рт.ст.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)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. Приборы с низким уровнем погрешности могут использоваться в качестве образцовых для поверки различного контрольно-измерительного оборудования.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Простота использования. Инструкция по использованию прибора является предельно простой и не содержит каких-либо сложных или специфических действий.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Невысокая стоимость. Цена жидкостных манометров значительно ниже по сравнению с другими типами оборудования. 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Быстрый монтаж. Подключение к целевым трубопроводам производится с помощью подводящих устройств. Осуществление монтажа/демонтажа не требует специального оборудования. 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Shape 1"/>
          <p:cNvSpPr txBox="1"/>
          <p:nvPr/>
        </p:nvSpPr>
        <p:spPr>
          <a:xfrm>
            <a:off x="1593360" y="177840"/>
            <a:ext cx="9782280" cy="73620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Недостатки жидкостных манометров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63" name="TextShape 2"/>
          <p:cNvSpPr txBox="1"/>
          <p:nvPr/>
        </p:nvSpPr>
        <p:spPr>
          <a:xfrm>
            <a:off x="1593360" y="1295280"/>
            <a:ext cx="9782280" cy="48765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88000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Резкий скачок давления может привести к выбросу рабочей жидкости.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Возможность автоматической фиксации и передачи результатов измерений не предусмотрена.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Внутреннее устройство жидкостных манометров определяет их повышенную хрупкость.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Приборы характеризуются достаточно узким диапазоном измерений.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Корректность измерений может быть нарушена некачественной очисткой внутренних поверхностей трубок.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extShape 1"/>
          <p:cNvSpPr txBox="1"/>
          <p:nvPr/>
        </p:nvSpPr>
        <p:spPr>
          <a:xfrm>
            <a:off x="1593360" y="177840"/>
            <a:ext cx="9782280" cy="81252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Емкостные манометры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65" name="TextShape 2"/>
          <p:cNvSpPr txBox="1"/>
          <p:nvPr/>
        </p:nvSpPr>
        <p:spPr>
          <a:xfrm>
            <a:off x="1593360" y="1066680"/>
            <a:ext cx="9782280" cy="5105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r>
              <a:rPr b="1" i="1" lang="ru-RU" sz="2800" spc="-1" strike="noStrike">
                <a:solidFill>
                  <a:srgbClr val="465562"/>
                </a:solidFill>
                <a:latin typeface="Euphemia"/>
              </a:rPr>
              <a:t>Емкостный манометр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 представляет собой тонкую металлическую мембрану, прогибающуюся под действием разности давлений, которая одновременно является одной из обкладок электрического конденсатора. В качестве второй обкладки используется металлический диск, который может быть установлен на различном расстоянии от мембраны.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pic>
        <p:nvPicPr>
          <p:cNvPr id="166" name="Рисунок 4" descr=""/>
          <p:cNvPicPr/>
          <p:nvPr/>
        </p:nvPicPr>
        <p:blipFill>
          <a:blip r:embed="rId1"/>
          <a:stretch/>
        </p:blipFill>
        <p:spPr>
          <a:xfrm>
            <a:off x="2284560" y="4085640"/>
            <a:ext cx="1114200" cy="2066400"/>
          </a:xfrm>
          <a:prstGeom prst="rect">
            <a:avLst/>
          </a:prstGeom>
          <a:ln>
            <a:noFill/>
          </a:ln>
        </p:spPr>
      </p:pic>
      <p:pic>
        <p:nvPicPr>
          <p:cNvPr id="167" name="Рисунок 6" descr=""/>
          <p:cNvPicPr/>
          <p:nvPr/>
        </p:nvPicPr>
        <p:blipFill>
          <a:blip r:embed="rId2"/>
          <a:stretch/>
        </p:blipFill>
        <p:spPr>
          <a:xfrm>
            <a:off x="4529880" y="3911760"/>
            <a:ext cx="2857320" cy="2361960"/>
          </a:xfrm>
          <a:prstGeom prst="rect">
            <a:avLst/>
          </a:prstGeom>
          <a:ln>
            <a:noFill/>
          </a:ln>
        </p:spPr>
      </p:pic>
      <p:sp>
        <p:nvSpPr>
          <p:cNvPr id="168" name="CustomShape 3"/>
          <p:cNvSpPr/>
          <p:nvPr/>
        </p:nvSpPr>
        <p:spPr>
          <a:xfrm>
            <a:off x="7770960" y="3911760"/>
            <a:ext cx="3809520" cy="2008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9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Позволяет измерять давление в диапазоне 10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-5</a:t>
            </a:r>
            <a:r>
              <a:rPr b="0" lang="ru-RU" sz="2800" spc="-1" strike="noStrike">
                <a:solidFill>
                  <a:srgbClr val="465562"/>
                </a:solidFill>
                <a:latin typeface="Symbol"/>
              </a:rPr>
              <a:t>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50 атм.</a:t>
            </a:r>
            <a:endParaRPr b="0" lang="ru-RU" sz="2800" spc="-1" strike="noStrike"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Преимущества и недостатки ёмкостных манометров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70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Малая инерционность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Компактные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Wingdings" charset="2"/>
              <a:buChar char="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Возможность дистанционного измерения давления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>
              <a:lnSpc>
                <a:spcPct val="90000"/>
              </a:lnSpc>
              <a:spcBef>
                <a:spcPts val="1400"/>
              </a:spcBef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×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Влияние паразитных емкостей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×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Подвержены влиянию внешних электрических полей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×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Показания зависят от температуры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>
              <a:lnSpc>
                <a:spcPct val="90000"/>
              </a:lnSpc>
              <a:spcBef>
                <a:spcPts val="1400"/>
              </a:spcBef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ctr" anchorCtr="1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Программа курса.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13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48000"/>
          </a:bodyPr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Основные определения. Система единиц. 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i="1" lang="ru-RU" sz="2800" spc="-1" strike="noStrike">
                <a:solidFill>
                  <a:srgbClr val="465562"/>
                </a:solidFill>
                <a:latin typeface="Euphemia"/>
              </a:rPr>
              <a:t>Система едениц СИ и фундаментальные физические константы. Универсальные постоянные и естественные системы единиц. Производные единицы и стандарты. Физические пределы точности измерений.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Методы измерения термодинамических величин.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Электромагнитные измерения. Стандарты частоты.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Радиоспектроскопия (эффект Зеемана), ЯМР, томография.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Фундаментальные шумы в измерительных устройствах. Тепловой шум. Формула Найквиста. Теорема Каллена-Вельтона. Дробовой шум в электронных и оптических приборах.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14" name="CustomShape 3"/>
          <p:cNvSpPr/>
          <p:nvPr/>
        </p:nvSpPr>
        <p:spPr>
          <a:xfrm>
            <a:off x="1829520" y="6172200"/>
            <a:ext cx="8935200" cy="474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90000"/>
              </a:lnSpc>
            </a:pP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http://binp.lms-service.ru/course/view.php?id=27</a:t>
            </a:r>
            <a:endParaRPr b="0" lang="ru-RU" sz="2800" spc="-1" strike="noStrike"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extShape 1"/>
          <p:cNvSpPr txBox="1"/>
          <p:nvPr/>
        </p:nvSpPr>
        <p:spPr>
          <a:xfrm>
            <a:off x="1593360" y="177840"/>
            <a:ext cx="9782280" cy="6598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1" lang="ru-RU" sz="3600" spc="-1" strike="noStrike">
                <a:solidFill>
                  <a:srgbClr val="344049"/>
                </a:solidFill>
                <a:latin typeface="Euphemia"/>
              </a:rPr>
              <a:t>Теплоэлектрические приборы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72" name="TextShape 2"/>
          <p:cNvSpPr txBox="1"/>
          <p:nvPr/>
        </p:nvSpPr>
        <p:spPr>
          <a:xfrm>
            <a:off x="1593360" y="1066680"/>
            <a:ext cx="9782280" cy="51051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Принцип действия теплоэлектрических манометров основан на изменении теплопроводности газа в зависимости от давления в области весьма низких давлений. Мерой давления является изменение температуры нити накала, на которую подаётся постоянная электрическая мощность либо изменение мощности при постоянной температуре. Нить помещена в специальный баллон, соединённый с вакуумной системой. Тепло от нагретой нити передаётся к стенкам баллона теплопроводностью, причём скорость отвода тепла от нити при давлениях меньше 1 мм рт. ст. зависит от давления внутри баллона. 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Диапазон измерения 10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-3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мм.рт.ст. – 100 мм. рт. ст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extShape 1"/>
          <p:cNvSpPr txBox="1"/>
          <p:nvPr/>
        </p:nvSpPr>
        <p:spPr>
          <a:xfrm>
            <a:off x="1593360" y="177840"/>
            <a:ext cx="9782280" cy="6598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1" lang="ru-RU" sz="3600" spc="-1" strike="noStrike">
                <a:solidFill>
                  <a:srgbClr val="344049"/>
                </a:solidFill>
                <a:latin typeface="Euphemia"/>
              </a:rPr>
              <a:t>Теплоэлектрические приборы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pic>
        <p:nvPicPr>
          <p:cNvPr id="174" name="Content Placeholder 3" descr="ThermoelectricVacuumetr.png"/>
          <p:cNvPicPr/>
          <p:nvPr/>
        </p:nvPicPr>
        <p:blipFill>
          <a:blip r:embed="rId1"/>
          <a:stretch/>
        </p:blipFill>
        <p:spPr>
          <a:xfrm>
            <a:off x="3274920" y="730440"/>
            <a:ext cx="6019560" cy="54180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1" lang="ru-RU" sz="3600" spc="-1" strike="noStrike">
                <a:solidFill>
                  <a:srgbClr val="344049"/>
                </a:solidFill>
                <a:latin typeface="Euphemia"/>
              </a:rPr>
              <a:t>Термопарные манометры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76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 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 измерительном баллоне термопарного манометра кроме нити накала размещена термопара, припаянная своим спаем к нити. При неизменном токе накала с изменением давления меняются температура нити и соответственно термо-электродвижущая сила, создаваемая термопарой.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Диапазон измерений 10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-3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мм.рт.ст. – 10 мм. рт. Ст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Точность выше, чем у теплоэлектрического.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1" lang="ru-RU" sz="3600" spc="-1" strike="noStrike">
                <a:solidFill>
                  <a:srgbClr val="344049"/>
                </a:solidFill>
                <a:latin typeface="Euphemia"/>
              </a:rPr>
              <a:t>Термопарные манометры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pic>
        <p:nvPicPr>
          <p:cNvPr id="178" name="Content Placeholder 3" descr="ThermocupleVaccuumetr.png"/>
          <p:cNvPicPr/>
          <p:nvPr/>
        </p:nvPicPr>
        <p:blipFill>
          <a:blip r:embed="rId1"/>
          <a:stretch/>
        </p:blipFill>
        <p:spPr>
          <a:xfrm>
            <a:off x="1674720" y="1458000"/>
            <a:ext cx="9489240" cy="47901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1" lang="ru-RU" sz="3600" spc="-1" strike="noStrike">
                <a:solidFill>
                  <a:srgbClr val="344049"/>
                </a:solidFill>
                <a:latin typeface="Euphemia"/>
              </a:rPr>
              <a:t>Термопарные манометры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pic>
        <p:nvPicPr>
          <p:cNvPr id="180" name="Content Placeholder 5" descr="GraduationCurve.png"/>
          <p:cNvPicPr/>
          <p:nvPr/>
        </p:nvPicPr>
        <p:blipFill>
          <a:blip r:embed="rId1"/>
          <a:stretch/>
        </p:blipFill>
        <p:spPr>
          <a:xfrm>
            <a:off x="4265640" y="1371600"/>
            <a:ext cx="3189600" cy="50677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TextShape 1"/>
          <p:cNvSpPr txBox="1"/>
          <p:nvPr/>
        </p:nvSpPr>
        <p:spPr>
          <a:xfrm>
            <a:off x="1593360" y="177840"/>
            <a:ext cx="9782280" cy="81252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1" lang="ru-RU" sz="3600" spc="-1" strike="noStrike">
                <a:solidFill>
                  <a:srgbClr val="344049"/>
                </a:solidFill>
                <a:latin typeface="Euphemia"/>
              </a:rPr>
              <a:t>Ионизационный манометр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82" name="TextShape 2"/>
          <p:cNvSpPr txBox="1"/>
          <p:nvPr/>
        </p:nvSpPr>
        <p:spPr>
          <a:xfrm>
            <a:off x="1593360" y="1143000"/>
            <a:ext cx="9782280" cy="502884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39000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Если в разреженном газе создать поток электронов, то произойдет ионизация газа, и между двумя электродами, к которым подведено электрическое напряжение, возникнет ионный ток. Сила ионного тока при прочих равных условиях пропорциональна плотности газа, а, следовательно, при определенной температуре пропорциональна его давлению. 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Для достижения нужной степени ионизации газа необходимо создать достаточный поток электронов. Эта задача по-разному решена в ионизационных манометрах различных типов. Все манометры делят на три основные группы: электронные с горячим катодом, радиоактивные или радиоизотопные и магнитные электроразрядные с холодным катодом.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I=JpI</a:t>
            </a:r>
            <a:r>
              <a:rPr b="0" lang="en-US" sz="2800" spc="-1" strike="noStrike" baseline="-25000">
                <a:solidFill>
                  <a:srgbClr val="465562"/>
                </a:solidFill>
                <a:latin typeface="Euphemia"/>
              </a:rPr>
              <a:t>e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,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где 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J –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чувствительность ионизационного манометра, 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p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– давление, 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I</a:t>
            </a:r>
            <a:r>
              <a:rPr b="0" lang="en-US" sz="2800" spc="-1" strike="noStrike" baseline="-25000">
                <a:solidFill>
                  <a:srgbClr val="465562"/>
                </a:solidFill>
                <a:latin typeface="Euphemia"/>
              </a:rPr>
              <a:t>e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– ток электронов. Если ускоряющее напряжение превышает ионизационный потенциал данного газа и остается постоянным, то электронный ток 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I</a:t>
            </a:r>
            <a:r>
              <a:rPr b="0" lang="en-US" sz="2800" spc="-1" strike="noStrike" baseline="-25000">
                <a:solidFill>
                  <a:srgbClr val="465562"/>
                </a:solidFill>
                <a:latin typeface="Euphemia"/>
              </a:rPr>
              <a:t>e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 приборе будет постоянным.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TextShape 1"/>
          <p:cNvSpPr txBox="1"/>
          <p:nvPr/>
        </p:nvSpPr>
        <p:spPr>
          <a:xfrm>
            <a:off x="1593360" y="177840"/>
            <a:ext cx="9782280" cy="73620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Электронный манометр с горячим катодом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pic>
        <p:nvPicPr>
          <p:cNvPr id="184" name="Content Placeholder 3" descr="IonizationManometr.png"/>
          <p:cNvPicPr/>
          <p:nvPr/>
        </p:nvPicPr>
        <p:blipFill>
          <a:blip r:embed="rId1"/>
          <a:stretch/>
        </p:blipFill>
        <p:spPr>
          <a:xfrm>
            <a:off x="3046320" y="914400"/>
            <a:ext cx="5858280" cy="3903480"/>
          </a:xfrm>
          <a:prstGeom prst="rect">
            <a:avLst/>
          </a:prstGeom>
          <a:ln>
            <a:noFill/>
          </a:ln>
        </p:spPr>
      </p:pic>
      <p:sp>
        <p:nvSpPr>
          <p:cNvPr id="185" name="CustomShape 2"/>
          <p:cNvSpPr/>
          <p:nvPr/>
        </p:nvSpPr>
        <p:spPr>
          <a:xfrm>
            <a:off x="1903320" y="4876920"/>
            <a:ext cx="9295920" cy="1735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90000"/>
              </a:lnSpc>
            </a:pPr>
            <a:r>
              <a:rPr b="0" lang="ru-RU" sz="2000" spc="-1" strike="noStrike">
                <a:solidFill>
                  <a:srgbClr val="465562"/>
                </a:solidFill>
                <a:latin typeface="Euphemia"/>
              </a:rPr>
              <a:t>Слева: анод является ускорителем электронов и имеет положительный потенциал, сетка — коллектор ионов — имеет отрицательный потенциал по отношению к катоду. Справа: сетка служит ускорителем электронов и имеет положительный потенциал, а анод является коллектором ионов с отрицательным потенциалом.</a:t>
            </a:r>
            <a:endParaRPr b="0" lang="ru-RU" sz="2000" spc="-1" strike="noStrike"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1593360" y="177840"/>
            <a:ext cx="9782280" cy="73620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Электронный манометр с горячим катодом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pic>
        <p:nvPicPr>
          <p:cNvPr id="187" name="Content Placeholder 3" descr="IonizationManometr.png"/>
          <p:cNvPicPr/>
          <p:nvPr/>
        </p:nvPicPr>
        <p:blipFill>
          <a:blip r:embed="rId1"/>
          <a:stretch/>
        </p:blipFill>
        <p:spPr>
          <a:xfrm>
            <a:off x="3046320" y="914400"/>
            <a:ext cx="5858280" cy="3903480"/>
          </a:xfrm>
          <a:prstGeom prst="rect">
            <a:avLst/>
          </a:prstGeom>
          <a:ln>
            <a:noFill/>
          </a:ln>
        </p:spPr>
      </p:pic>
      <p:sp>
        <p:nvSpPr>
          <p:cNvPr id="188" name="CustomShape 2"/>
          <p:cNvSpPr/>
          <p:nvPr/>
        </p:nvSpPr>
        <p:spPr>
          <a:xfrm>
            <a:off x="1903320" y="4876920"/>
            <a:ext cx="9295920" cy="1186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90000"/>
              </a:lnSpc>
            </a:pPr>
            <a:r>
              <a:rPr b="0" lang="ru-RU" sz="2000" spc="-1" strike="noStrike">
                <a:solidFill>
                  <a:srgbClr val="465562"/>
                </a:solidFill>
                <a:latin typeface="Euphemia"/>
              </a:rPr>
              <a:t>Манометр, работающий с положительным напряжением на сетке, более чувствителен, так как здесь электроны совершают колебания около сетки и проходят значительно больший путь, чем в первой схеме. </a:t>
            </a:r>
            <a:endParaRPr b="0" lang="ru-RU" sz="2000" spc="-1" strike="noStrike"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extShape 1"/>
          <p:cNvSpPr txBox="1"/>
          <p:nvPr/>
        </p:nvSpPr>
        <p:spPr>
          <a:xfrm>
            <a:off x="1593360" y="177840"/>
            <a:ext cx="9782280" cy="73620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Обращённый ионизационный манометр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pic>
        <p:nvPicPr>
          <p:cNvPr id="190" name="Content Placeholder 3" descr="IonizationManometr2.png"/>
          <p:cNvPicPr/>
          <p:nvPr/>
        </p:nvPicPr>
        <p:blipFill>
          <a:blip r:embed="rId1"/>
          <a:stretch/>
        </p:blipFill>
        <p:spPr>
          <a:xfrm>
            <a:off x="3198960" y="1066680"/>
            <a:ext cx="6010560" cy="3533760"/>
          </a:xfrm>
          <a:prstGeom prst="rect">
            <a:avLst/>
          </a:prstGeom>
          <a:ln>
            <a:noFill/>
          </a:ln>
        </p:spPr>
      </p:pic>
      <p:sp>
        <p:nvSpPr>
          <p:cNvPr id="191" name="CustomShape 2"/>
          <p:cNvSpPr/>
          <p:nvPr/>
        </p:nvSpPr>
        <p:spPr>
          <a:xfrm>
            <a:off x="1370160" y="4549680"/>
            <a:ext cx="10210320" cy="2832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90000"/>
              </a:lnSpc>
            </a:pPr>
            <a:r>
              <a:rPr b="0" lang="ru-RU" sz="2000" spc="-1" strike="noStrike">
                <a:solidFill>
                  <a:srgbClr val="465562"/>
                </a:solidFill>
                <a:latin typeface="Euphemia"/>
              </a:rPr>
              <a:t>При давлениях ниже 10</a:t>
            </a:r>
            <a:r>
              <a:rPr b="0" lang="ru-RU" sz="2000" spc="-1" strike="noStrike" baseline="30000">
                <a:solidFill>
                  <a:srgbClr val="465562"/>
                </a:solidFill>
                <a:latin typeface="Euphemia"/>
              </a:rPr>
              <a:t>-7</a:t>
            </a:r>
            <a:r>
              <a:rPr b="0" lang="ru-RU" sz="2000" spc="-1" strike="noStrike">
                <a:solidFill>
                  <a:srgbClr val="465562"/>
                </a:solidFill>
                <a:latin typeface="Euphemia"/>
              </a:rPr>
              <a:t> мм рт. ст. ионный ток весьма мал, а ускоряющий электрод под влиянием бомбардировки электронами испускает мягкие рентгеновские лучи. Попадая на коллектор, они вызывают эмиссию электронов, которые при движении к ускоряющему электроду создают в цепи коллектора ток того же направления, что и ионный ток. Это явление затемняет основной эффект и препятствует измерению очень низких давлений. Для измерения давлений ниже 10</a:t>
            </a:r>
            <a:r>
              <a:rPr b="0" lang="ru-RU" sz="2000" spc="-1" strike="noStrike" baseline="30000">
                <a:solidFill>
                  <a:srgbClr val="465562"/>
                </a:solidFill>
                <a:latin typeface="Euphemia"/>
              </a:rPr>
              <a:t>-7</a:t>
            </a:r>
            <a:r>
              <a:rPr b="0" lang="ru-RU" sz="2000" spc="-1" strike="noStrike">
                <a:solidFill>
                  <a:srgbClr val="465562"/>
                </a:solidFill>
                <a:latin typeface="Euphemia"/>
              </a:rPr>
              <a:t> мм рт. ст. предложен манометр с обращенным расположением электродов (рис. 501), в котором два вольфрамовых катода помещены вне ускоряющего электрода.</a:t>
            </a:r>
            <a:endParaRPr b="0" lang="ru-RU" sz="2000" spc="-1" strike="noStrike"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extShape 1"/>
          <p:cNvSpPr txBox="1"/>
          <p:nvPr/>
        </p:nvSpPr>
        <p:spPr>
          <a:xfrm>
            <a:off x="1593360" y="177840"/>
            <a:ext cx="9782280" cy="81252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Электронный манометр с горячим катодом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93" name="TextShape 2"/>
          <p:cNvSpPr txBox="1"/>
          <p:nvPr/>
        </p:nvSpPr>
        <p:spPr>
          <a:xfrm>
            <a:off x="1593360" y="1143000"/>
            <a:ext cx="9782280" cy="50288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К недостаткам ионизационного манометра следует отнести то, что при повышении давления выше 10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-3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 мм рт. ст. в манометре возрастает сила ионного тока и накалённая нить катода быстро перегорает. Одновременно материал катода окисляется кислородом воздуха. При внезапном повышении давления возникающий между анодом и катодом разряд расплавляет катод.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Достоинством электронного манометра с горячим катодом является возможность измерения давления до 10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-10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Торр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Программа курса.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16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 startAt="8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Квантовые эффекты в физических измерениях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 startAt="8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Квантовые эталоны единиц физических величин. Эффект Джозефсона и сверхпроводящие квантовые интерферометры.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514440" indent="-51408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AutoNum type="arabicPeriod" startAt="8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Диагностика плазмы.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>
              <a:lnSpc>
                <a:spcPct val="90000"/>
              </a:lnSpc>
              <a:spcBef>
                <a:spcPts val="1400"/>
              </a:spcBef>
              <a:tabLst>
                <a:tab algn="l" pos="0"/>
              </a:tabLst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TextShape 1"/>
          <p:cNvSpPr txBox="1"/>
          <p:nvPr/>
        </p:nvSpPr>
        <p:spPr>
          <a:xfrm>
            <a:off x="1593360" y="177840"/>
            <a:ext cx="9782280" cy="86760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1" lang="ru-RU" sz="3600" spc="-1" strike="noStrike">
                <a:solidFill>
                  <a:srgbClr val="344049"/>
                </a:solidFill>
                <a:latin typeface="Euphemia"/>
              </a:rPr>
              <a:t>Радиоизотопный ионизационный манометр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pic>
        <p:nvPicPr>
          <p:cNvPr id="195" name="Content Placeholder 3" descr="IsotopVacuumetr.png"/>
          <p:cNvPicPr/>
          <p:nvPr/>
        </p:nvPicPr>
        <p:blipFill>
          <a:blip r:embed="rId1"/>
          <a:stretch/>
        </p:blipFill>
        <p:spPr>
          <a:xfrm>
            <a:off x="4113360" y="1066680"/>
            <a:ext cx="5486040" cy="4691880"/>
          </a:xfrm>
          <a:prstGeom prst="rect">
            <a:avLst/>
          </a:prstGeom>
          <a:ln>
            <a:noFill/>
          </a:ln>
        </p:spPr>
      </p:pic>
      <p:sp>
        <p:nvSpPr>
          <p:cNvPr id="196" name="CustomShape 2"/>
          <p:cNvSpPr/>
          <p:nvPr/>
        </p:nvSpPr>
        <p:spPr>
          <a:xfrm>
            <a:off x="1293840" y="5715000"/>
            <a:ext cx="10058040" cy="85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9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Радиоизотопные вакуумметры предназначены для измерения давления газов от 760 до 10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-4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 мм рт. ст. </a:t>
            </a:r>
            <a:endParaRPr b="0" lang="ru-RU" sz="2800" spc="-1" strike="noStrike"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extShape 1"/>
          <p:cNvSpPr txBox="1"/>
          <p:nvPr/>
        </p:nvSpPr>
        <p:spPr>
          <a:xfrm>
            <a:off x="1593360" y="177840"/>
            <a:ext cx="9782280" cy="81252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1" lang="ru-RU" sz="3600" spc="-1" strike="noStrike">
                <a:solidFill>
                  <a:srgbClr val="344049"/>
                </a:solidFill>
                <a:latin typeface="Euphemia"/>
              </a:rPr>
              <a:t>Магнитный электроразрядный манометр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98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57000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Между холодными электродами, к которым приложено электрическое напряжение, образуется тлеющий газовый разряд, и величина разрядного тока служит мерой давления. Пределы измерения 1—10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-7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 мм рт. ст. Чтобы поддержать самостоятельный газовый разряд при давлениях ниже 1O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-3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 мм рт. ст., необходимо увеличить путь электрона между катодом и анодом, что достигается наложением дополнительного магнитного поля. Если магнитное поле приложено перпендикулярно плоскости катода, то электрон движется по спирали, длина его пути значительно возрастет, а следовательно, возрастет степень ионизации газа внутри манометра, благодаря чему газовый разряд может сохраняться вплоть до 10</a:t>
            </a:r>
            <a:r>
              <a:rPr b="0" lang="ru-RU" sz="2800" spc="-1" strike="noStrike" baseline="30000">
                <a:solidFill>
                  <a:srgbClr val="465562"/>
                </a:solidFill>
                <a:latin typeface="Euphemia"/>
              </a:rPr>
              <a:t>-7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 мм рт. ст.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TextShape 1"/>
          <p:cNvSpPr txBox="1"/>
          <p:nvPr/>
        </p:nvSpPr>
        <p:spPr>
          <a:xfrm>
            <a:off x="1593360" y="177840"/>
            <a:ext cx="9782280" cy="81252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1" lang="ru-RU" sz="3600" spc="-1" strike="noStrike">
                <a:solidFill>
                  <a:srgbClr val="344049"/>
                </a:solidFill>
                <a:latin typeface="Euphemia"/>
              </a:rPr>
              <a:t>Магнитный электроразрядный манометр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pic>
        <p:nvPicPr>
          <p:cNvPr id="200" name="Content Placeholder 3" descr="MagneticVacuumetr.png"/>
          <p:cNvPicPr/>
          <p:nvPr/>
        </p:nvPicPr>
        <p:blipFill>
          <a:blip r:embed="rId1"/>
          <a:stretch/>
        </p:blipFill>
        <p:spPr>
          <a:xfrm>
            <a:off x="2741760" y="1272240"/>
            <a:ext cx="7086240" cy="49485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TextShape 1"/>
          <p:cNvSpPr txBox="1"/>
          <p:nvPr/>
        </p:nvSpPr>
        <p:spPr>
          <a:xfrm>
            <a:off x="1593360" y="177840"/>
            <a:ext cx="9782280" cy="81252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1" lang="ru-RU" sz="3600" spc="-1" strike="noStrike">
                <a:solidFill>
                  <a:srgbClr val="344049"/>
                </a:solidFill>
                <a:latin typeface="Euphemia"/>
              </a:rPr>
              <a:t>Магнитный электроразрядный манометр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202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Преимущество магнитного электроразрядного манометра состоит в том, что он не имеет накаленного катода. Благодаря этому он более надежен в эксплуатации, чем ионизационный манометр, и менее чувствителен к повышению давления по сравнению с манометром с горячим катодом. Важно и то, что его можно применять в качестве реле для автоматического управления процессами, происходящими в вакуумной системе. 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Классификация термодинамических величин (</a:t>
            </a:r>
            <a:r>
              <a:rPr b="0" i="1" lang="ru-RU" sz="3600" spc="-1" strike="noStrike">
                <a:solidFill>
                  <a:srgbClr val="344049"/>
                </a:solidFill>
                <a:latin typeface="Euphemia"/>
              </a:rPr>
              <a:t>Лекция 3</a:t>
            </a: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)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pic>
        <p:nvPicPr>
          <p:cNvPr id="118" name="Picture 2" descr="Картинки по запросу термодинамические величины"/>
          <p:cNvPicPr/>
          <p:nvPr/>
        </p:nvPicPr>
        <p:blipFill>
          <a:blip r:embed="rId1"/>
          <a:stretch/>
        </p:blipFill>
        <p:spPr>
          <a:xfrm>
            <a:off x="2854080" y="1417680"/>
            <a:ext cx="6765120" cy="53276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Переменные состояния (</a:t>
            </a:r>
            <a:r>
              <a:rPr b="0" i="1" lang="ru-RU" sz="3600" spc="-1" strike="noStrike">
                <a:solidFill>
                  <a:srgbClr val="344049"/>
                </a:solidFill>
                <a:latin typeface="Euphemia"/>
              </a:rPr>
              <a:t>Лекция 3</a:t>
            </a: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)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20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66000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Под 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состоянием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термодинамической системы  понимают совокупность её свойств.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К </a:t>
            </a: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переменным состояния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относятся, например,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600" spc="-1" strike="noStrike">
                <a:solidFill>
                  <a:srgbClr val="465562"/>
                </a:solidFill>
                <a:latin typeface="Euphemia"/>
              </a:rPr>
              <a:t>температура,</a:t>
            </a:r>
            <a:endParaRPr b="0" lang="en-US" sz="2600" spc="-1" strike="noStrike">
              <a:solidFill>
                <a:srgbClr val="465562"/>
              </a:solidFill>
              <a:latin typeface="Euphemia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1" lang="ru-RU" sz="2600" spc="-1" strike="noStrike">
                <a:solidFill>
                  <a:srgbClr val="465562"/>
                </a:solidFill>
                <a:latin typeface="Euphemia"/>
              </a:rPr>
              <a:t>давление</a:t>
            </a:r>
            <a:r>
              <a:rPr b="0" lang="ru-RU" sz="2600" spc="-1" strike="noStrike">
                <a:solidFill>
                  <a:srgbClr val="465562"/>
                </a:solidFill>
                <a:latin typeface="Euphemia"/>
              </a:rPr>
              <a:t>,</a:t>
            </a:r>
            <a:endParaRPr b="0" lang="en-US" sz="2600" spc="-1" strike="noStrike">
              <a:solidFill>
                <a:srgbClr val="465562"/>
              </a:solidFill>
              <a:latin typeface="Euphemia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600" spc="-1" strike="noStrike">
                <a:solidFill>
                  <a:srgbClr val="465562"/>
                </a:solidFill>
                <a:latin typeface="Euphemia"/>
              </a:rPr>
              <a:t>концентрации составляющих систему веществ,</a:t>
            </a:r>
            <a:endParaRPr b="0" lang="en-US" sz="2600" spc="-1" strike="noStrike">
              <a:solidFill>
                <a:srgbClr val="465562"/>
              </a:solidFill>
              <a:latin typeface="Euphemia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600" spc="-1" strike="noStrike">
                <a:solidFill>
                  <a:srgbClr val="465562"/>
                </a:solidFill>
                <a:latin typeface="Euphemia"/>
              </a:rPr>
              <a:t>объём,</a:t>
            </a:r>
            <a:endParaRPr b="0" lang="en-US" sz="2600" spc="-1" strike="noStrike">
              <a:solidFill>
                <a:srgbClr val="465562"/>
              </a:solidFill>
              <a:latin typeface="Euphemia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600" spc="-1" strike="noStrike">
                <a:solidFill>
                  <a:srgbClr val="465562"/>
                </a:solidFill>
                <a:latin typeface="Euphemia"/>
              </a:rPr>
              <a:t>массы составляющих систему веществ,</a:t>
            </a:r>
            <a:endParaRPr b="0" lang="en-US" sz="2600" spc="-1" strike="noStrike">
              <a:solidFill>
                <a:srgbClr val="465562"/>
              </a:solidFill>
              <a:latin typeface="Euphemia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600" spc="-1" strike="noStrike">
                <a:solidFill>
                  <a:srgbClr val="465562"/>
                </a:solidFill>
                <a:latin typeface="Euphemia"/>
              </a:rPr>
              <a:t>химические потенциалы составляющих веществ</a:t>
            </a:r>
            <a:r>
              <a:rPr b="0" lang="en-US" sz="2600" spc="-1" strike="noStrike">
                <a:solidFill>
                  <a:srgbClr val="465562"/>
                </a:solidFill>
                <a:latin typeface="Euphemia"/>
              </a:rPr>
              <a:t> (µ)</a:t>
            </a:r>
            <a:r>
              <a:rPr b="0" lang="ru-RU" sz="2600" spc="-1" strike="noStrike">
                <a:solidFill>
                  <a:srgbClr val="465562"/>
                </a:solidFill>
                <a:latin typeface="Euphemia"/>
              </a:rPr>
              <a:t>,</a:t>
            </a:r>
            <a:endParaRPr b="0" lang="en-US" sz="2600" spc="-1" strike="noStrike">
              <a:solidFill>
                <a:srgbClr val="465562"/>
              </a:solidFill>
              <a:latin typeface="Euphemia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600" spc="-1" strike="noStrike">
                <a:solidFill>
                  <a:srgbClr val="465562"/>
                </a:solidFill>
                <a:latin typeface="Euphemia"/>
              </a:rPr>
              <a:t>энтропия</a:t>
            </a:r>
            <a:r>
              <a:rPr b="0" lang="en-US" sz="2600" spc="-1" strike="noStrike">
                <a:solidFill>
                  <a:srgbClr val="465562"/>
                </a:solidFill>
                <a:latin typeface="Euphemia"/>
              </a:rPr>
              <a:t> (S)</a:t>
            </a:r>
            <a:r>
              <a:rPr b="0" lang="ru-RU" sz="2600" spc="-1" strike="noStrike">
                <a:solidFill>
                  <a:srgbClr val="465562"/>
                </a:solidFill>
                <a:latin typeface="Euphemia"/>
              </a:rPr>
              <a:t>,</a:t>
            </a:r>
            <a:endParaRPr b="0" lang="en-US" sz="2600" spc="-1" strike="noStrike">
              <a:solidFill>
                <a:srgbClr val="465562"/>
              </a:solidFill>
              <a:latin typeface="Euphemia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600" spc="-1" strike="noStrike">
                <a:solidFill>
                  <a:srgbClr val="465562"/>
                </a:solidFill>
                <a:latin typeface="Euphemia"/>
              </a:rPr>
              <a:t>термодинамические потенциалы</a:t>
            </a:r>
            <a:r>
              <a:rPr b="0" lang="en-US" sz="2600" spc="-1" strike="noStrike">
                <a:solidFill>
                  <a:srgbClr val="465562"/>
                </a:solidFill>
                <a:latin typeface="Euphemia"/>
              </a:rPr>
              <a:t> (U, H</a:t>
            </a:r>
            <a:r>
              <a:rPr b="0" lang="ru-RU" sz="2600" spc="-1" strike="noStrike">
                <a:solidFill>
                  <a:srgbClr val="465562"/>
                </a:solidFill>
                <a:latin typeface="Euphemia"/>
              </a:rPr>
              <a:t>,</a:t>
            </a:r>
            <a:r>
              <a:rPr b="0" lang="en-US" sz="2600" spc="-1" strike="noStrike">
                <a:solidFill>
                  <a:srgbClr val="465562"/>
                </a:solidFill>
                <a:latin typeface="Euphemia"/>
              </a:rPr>
              <a:t> F, G)</a:t>
            </a:r>
            <a:endParaRPr b="0" lang="en-US" sz="2600" spc="-1" strike="noStrike">
              <a:solidFill>
                <a:srgbClr val="465562"/>
              </a:solidFill>
              <a:latin typeface="Euphemia"/>
            </a:endParaRPr>
          </a:p>
          <a:p>
            <a:pPr lvl="1" marL="612720" indent="-246600">
              <a:lnSpc>
                <a:spcPct val="90000"/>
              </a:lnSpc>
              <a:spcBef>
                <a:spcPts val="601"/>
              </a:spcBef>
              <a:buClr>
                <a:srgbClr val="465562"/>
              </a:buClr>
              <a:buFont typeface="Euphemia"/>
              <a:buChar char="–"/>
            </a:pPr>
            <a:r>
              <a:rPr b="0" lang="ru-RU" sz="2600" spc="-1" strike="noStrike">
                <a:solidFill>
                  <a:srgbClr val="465562"/>
                </a:solidFill>
                <a:latin typeface="Euphemia"/>
              </a:rPr>
              <a:t>характеристические функции.</a:t>
            </a:r>
            <a:endParaRPr b="0" lang="en-US" sz="2600" spc="-1" strike="noStrike">
              <a:solidFill>
                <a:srgbClr val="465562"/>
              </a:solidFill>
              <a:latin typeface="Euphemia"/>
            </a:endParaRPr>
          </a:p>
          <a:p>
            <a:pPr>
              <a:lnSpc>
                <a:spcPct val="90000"/>
              </a:lnSpc>
              <a:spcBef>
                <a:spcPts val="1400"/>
              </a:spcBef>
            </a:pPr>
            <a:endParaRPr b="0" lang="en-US" sz="26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Давление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22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39000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1" lang="ru-RU" sz="2800" spc="-1" strike="noStrike">
                <a:solidFill>
                  <a:srgbClr val="465562"/>
                </a:solidFill>
                <a:latin typeface="Euphemia"/>
              </a:rPr>
              <a:t>Давле́ние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 — это физическая величина, численно равная силе, действующей на единицу площади поверхности перпендикулярно этой поверхности. В данной точке давление определяется как отношение нормальной составляющей силы, действующей на данную поверхность к её площади. =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 тер­мо­ди­на­ми­ке </a:t>
            </a:r>
            <a:r>
              <a:rPr b="1" i="1" lang="ru-RU" sz="2800" spc="-1" strike="noStrike">
                <a:solidFill>
                  <a:srgbClr val="465562"/>
                </a:solidFill>
                <a:latin typeface="Euphemia"/>
              </a:rPr>
              <a:t>давление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определяется как тер­мо­ди­на­мический па­ра­метр 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P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, оп­ре­де­ляю­щий эле­мен­тар­ную ра­бо­ту 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dW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=pdV, со­вер­шае­мую сис­те­мой при мед­лен­ном (ква­зи­ста­ти­че­ском) из­ме­не­нии её объ­ё­ма V, вы­зы­вае­мом пе­ре­ме­ще­ни­ем внеш­них тел.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 ста­ти­стической фи­зи­ке </a:t>
            </a:r>
            <a:r>
              <a:rPr b="1" i="1" lang="ru-RU" sz="2800" spc="-1" strike="noStrike">
                <a:solidFill>
                  <a:srgbClr val="465562"/>
                </a:solidFill>
                <a:latin typeface="Euphemia"/>
              </a:rPr>
              <a:t>давление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оп­ре­де­ля­ет­ся как про­из­вод­ная от средней энер­гии E по объ­ё­му при по­сто­ян­ной эн­тро­пии S: 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         P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=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-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()</a:t>
            </a:r>
            <a:r>
              <a:rPr b="0" lang="ru-RU" sz="2800" spc="-1" strike="noStrike" baseline="-25000">
                <a:solidFill>
                  <a:srgbClr val="465562"/>
                </a:solidFill>
                <a:latin typeface="Euphemia"/>
              </a:rPr>
              <a:t>S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 или как про­из­вод­ная от сво­бод­ной энер­гии F по объ­ё­му при по­сто­ян­ной темп-ре T: 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P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=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-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()</a:t>
            </a:r>
            <a:r>
              <a:rPr b="0" lang="en-US" sz="2800" spc="-1" strike="noStrike" baseline="-25000">
                <a:solidFill>
                  <a:srgbClr val="465562"/>
                </a:solidFill>
                <a:latin typeface="Euphemia"/>
              </a:rPr>
              <a:t>T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. За­ви­си­мость 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P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 от T и V да­ёт­ся </a:t>
            </a:r>
            <a:r>
              <a:rPr b="0" i="1" lang="ru-RU" sz="2800" spc="-1" strike="noStrike">
                <a:solidFill>
                  <a:srgbClr val="465562"/>
                </a:solidFill>
                <a:latin typeface="Euphemia"/>
              </a:rPr>
              <a:t>урав­не­ни­ем со­стоя­ния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. В рав­но­вес­ном со­стоя­нии 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P</a:t>
            </a:r>
            <a:r>
              <a:rPr b="0" lang="en-US" sz="2800" spc="-1" strike="noStrike">
                <a:solidFill>
                  <a:srgbClr val="465562"/>
                </a:solidFill>
                <a:latin typeface="Symbol"/>
              </a:rPr>
              <a:t>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0, од­на­ко воз­мож­ны ме­та­ста­биль­ные со­стоя­ния с 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P&lt;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0.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1593360" y="177840"/>
            <a:ext cx="9782280" cy="8884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Классификация приборов давления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sp>
        <p:nvSpPr>
          <p:cNvPr id="124" name="TextShape 2"/>
          <p:cNvSpPr txBox="1"/>
          <p:nvPr/>
        </p:nvSpPr>
        <p:spPr>
          <a:xfrm>
            <a:off x="1593360" y="1600200"/>
            <a:ext cx="9782280" cy="457164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75000"/>
          </a:bodyPr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Манометры – для измерения избыточного давления.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Вакуумметры – для измерения вакуумметрического давления (вакуума).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Мановакуумметры – для измерения вакуумметрического и избыточного давлений.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Барометры – для измерения атмосферного давления.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Баровакуумметры – для измерения абсолютного давления.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 marL="246960" indent="-246600">
              <a:lnSpc>
                <a:spcPct val="90000"/>
              </a:lnSpc>
              <a:spcBef>
                <a:spcPts val="1400"/>
              </a:spcBef>
              <a:buClr>
                <a:srgbClr val="465562"/>
              </a:buClr>
              <a:buFont typeface="Euphemia"/>
              <a:buChar char="›"/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Дифференциальные манометры – для измерения разности давлений.</a:t>
            </a: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  <a:p>
            <a:pPr>
              <a:lnSpc>
                <a:spcPct val="90000"/>
              </a:lnSpc>
              <a:spcBef>
                <a:spcPts val="1400"/>
              </a:spcBef>
            </a:pPr>
            <a:endParaRPr b="0" lang="en-US" sz="2800" spc="-1" strike="noStrike">
              <a:solidFill>
                <a:srgbClr val="465562"/>
              </a:solidFill>
              <a:latin typeface="Euphemia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1593360" y="177840"/>
            <a:ext cx="9782280" cy="12394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Манометр Бурдона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pic>
        <p:nvPicPr>
          <p:cNvPr id="126" name="Объект 4" descr=""/>
          <p:cNvPicPr/>
          <p:nvPr/>
        </p:nvPicPr>
        <p:blipFill>
          <a:blip r:embed="rId1"/>
          <a:stretch/>
        </p:blipFill>
        <p:spPr>
          <a:xfrm>
            <a:off x="1979640" y="1752480"/>
            <a:ext cx="2433960" cy="3760200"/>
          </a:xfrm>
          <a:prstGeom prst="rect">
            <a:avLst/>
          </a:prstGeom>
          <a:ln>
            <a:noFill/>
          </a:ln>
        </p:spPr>
      </p:pic>
      <p:pic>
        <p:nvPicPr>
          <p:cNvPr id="127" name="Рисунок 6" descr=""/>
          <p:cNvPicPr/>
          <p:nvPr/>
        </p:nvPicPr>
        <p:blipFill>
          <a:blip r:embed="rId2"/>
          <a:stretch/>
        </p:blipFill>
        <p:spPr>
          <a:xfrm>
            <a:off x="4951440" y="1752480"/>
            <a:ext cx="2552400" cy="2744280"/>
          </a:xfrm>
          <a:prstGeom prst="rect">
            <a:avLst/>
          </a:prstGeom>
          <a:ln>
            <a:noFill/>
          </a:ln>
        </p:spPr>
      </p:pic>
      <p:sp>
        <p:nvSpPr>
          <p:cNvPr id="128" name="CustomShape 2"/>
          <p:cNvSpPr/>
          <p:nvPr/>
        </p:nvSpPr>
        <p:spPr>
          <a:xfrm>
            <a:off x="4799160" y="4952880"/>
            <a:ext cx="6933960" cy="1241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9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Symbol"/>
              </a:rPr>
              <a:t>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,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где </a:t>
            </a: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b – 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малая ось эллипса сечения трубки, а </a:t>
            </a:r>
            <a:r>
              <a:rPr b="0" lang="ru-RU" sz="2800" spc="-1" strike="noStrike">
                <a:solidFill>
                  <a:srgbClr val="465562"/>
                </a:solidFill>
                <a:latin typeface="Symbol"/>
              </a:rPr>
              <a:t></a:t>
            </a: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 - начальный угол закрутки пружины.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29" name="CustomShape 3"/>
          <p:cNvSpPr/>
          <p:nvPr/>
        </p:nvSpPr>
        <p:spPr>
          <a:xfrm>
            <a:off x="8265960" y="2444040"/>
            <a:ext cx="1447560" cy="761760"/>
          </a:xfrm>
          <a:prstGeom prst="ellipse">
            <a:avLst/>
          </a:prstGeom>
          <a:noFill/>
          <a:ln w="25560">
            <a:solidFill>
              <a:schemeClr val="tx2"/>
            </a:solidFill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0" name="CustomShape 4"/>
          <p:cNvSpPr/>
          <p:nvPr/>
        </p:nvSpPr>
        <p:spPr>
          <a:xfrm>
            <a:off x="8989920" y="2444040"/>
            <a:ext cx="360" cy="761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600">
            <a:solidFill>
              <a:schemeClr val="accent1">
                <a:lumMod val="50000"/>
              </a:schemeClr>
            </a:solidFill>
            <a:miter/>
            <a:headEnd len="med" type="triangle" w="lg"/>
            <a:tailEnd len="med" type="triangle" w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1" name="CustomShape 5"/>
          <p:cNvSpPr/>
          <p:nvPr/>
        </p:nvSpPr>
        <p:spPr>
          <a:xfrm>
            <a:off x="8982000" y="2585160"/>
            <a:ext cx="405360" cy="474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90000"/>
              </a:lnSpc>
            </a:pPr>
            <a:r>
              <a:rPr b="0" lang="en-US" sz="2800" spc="-1" strike="noStrike">
                <a:solidFill>
                  <a:srgbClr val="465562"/>
                </a:solidFill>
                <a:latin typeface="Euphemia"/>
              </a:rPr>
              <a:t>b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32" name="Line 6"/>
          <p:cNvSpPr/>
          <p:nvPr/>
        </p:nvSpPr>
        <p:spPr>
          <a:xfrm flipV="1">
            <a:off x="7313400" y="2555640"/>
            <a:ext cx="1164600" cy="339840"/>
          </a:xfrm>
          <a:prstGeom prst="line">
            <a:avLst/>
          </a:prstGeom>
          <a:ln w="12600">
            <a:solidFill>
              <a:schemeClr val="accent1">
                <a:lumMod val="50000"/>
              </a:schemeClr>
            </a:solidFill>
            <a:miter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3" name="Line 7"/>
          <p:cNvSpPr/>
          <p:nvPr/>
        </p:nvSpPr>
        <p:spPr>
          <a:xfrm>
            <a:off x="7313400" y="2895480"/>
            <a:ext cx="1164600" cy="199080"/>
          </a:xfrm>
          <a:prstGeom prst="line">
            <a:avLst/>
          </a:prstGeom>
          <a:ln w="12600">
            <a:solidFill>
              <a:schemeClr val="accent1">
                <a:lumMod val="50000"/>
              </a:schemeClr>
            </a:solidFill>
            <a:miter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1593360" y="177840"/>
            <a:ext cx="9782280" cy="81252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90000"/>
              </a:lnSpc>
            </a:pPr>
            <a:r>
              <a:rPr b="0" lang="ru-RU" sz="3600" spc="-1" strike="noStrike">
                <a:solidFill>
                  <a:srgbClr val="344049"/>
                </a:solidFill>
                <a:latin typeface="Euphemia"/>
              </a:rPr>
              <a:t>Механический манометр</a:t>
            </a:r>
            <a:endParaRPr b="0" lang="en-US" sz="3600" spc="-1" strike="noStrike">
              <a:solidFill>
                <a:srgbClr val="465562"/>
              </a:solidFill>
              <a:latin typeface="Euphemia"/>
            </a:endParaRPr>
          </a:p>
        </p:txBody>
      </p:sp>
      <p:pic>
        <p:nvPicPr>
          <p:cNvPr id="135" name="Объект 4" descr=""/>
          <p:cNvPicPr/>
          <p:nvPr/>
        </p:nvPicPr>
        <p:blipFill>
          <a:blip r:embed="rId1"/>
          <a:stretch/>
        </p:blipFill>
        <p:spPr>
          <a:xfrm>
            <a:off x="1446120" y="965880"/>
            <a:ext cx="4647960" cy="5468040"/>
          </a:xfrm>
          <a:prstGeom prst="rect">
            <a:avLst/>
          </a:prstGeom>
          <a:ln>
            <a:noFill/>
          </a:ln>
        </p:spPr>
      </p:pic>
      <p:sp>
        <p:nvSpPr>
          <p:cNvPr id="136" name="CustomShape 2"/>
          <p:cNvSpPr/>
          <p:nvPr/>
        </p:nvSpPr>
        <p:spPr>
          <a:xfrm>
            <a:off x="6944400" y="1981080"/>
            <a:ext cx="3937680" cy="474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9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Единица измерения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37" name="CustomShape 3"/>
          <p:cNvSpPr/>
          <p:nvPr/>
        </p:nvSpPr>
        <p:spPr>
          <a:xfrm>
            <a:off x="6977880" y="2819520"/>
            <a:ext cx="3096720" cy="474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9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Класс точности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38" name="CustomShape 4"/>
          <p:cNvSpPr/>
          <p:nvPr/>
        </p:nvSpPr>
        <p:spPr>
          <a:xfrm>
            <a:off x="7106040" y="3692160"/>
            <a:ext cx="2905920" cy="474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90000"/>
              </a:lnSpc>
            </a:pPr>
            <a:r>
              <a:rPr b="0" lang="ru-RU" sz="2800" spc="-1" strike="noStrike">
                <a:solidFill>
                  <a:srgbClr val="465562"/>
                </a:solidFill>
                <a:latin typeface="Euphemia"/>
              </a:rPr>
              <a:t>Рабочая среда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39" name="CustomShape 5"/>
          <p:cNvSpPr/>
          <p:nvPr/>
        </p:nvSpPr>
        <p:spPr>
          <a:xfrm flipH="1">
            <a:off x="3655440" y="2221200"/>
            <a:ext cx="3580920" cy="597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chemeClr val="accent1">
                <a:lumMod val="50000"/>
              </a:schemeClr>
            </a:solidFill>
            <a:miter/>
            <a:tailEnd len="med" type="triangle" w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0" name="CustomShape 6"/>
          <p:cNvSpPr/>
          <p:nvPr/>
        </p:nvSpPr>
        <p:spPr>
          <a:xfrm flipH="1">
            <a:off x="3656160" y="3059640"/>
            <a:ext cx="3580560" cy="32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chemeClr val="accent1">
                <a:lumMod val="50000"/>
              </a:schemeClr>
            </a:solidFill>
            <a:miter/>
            <a:tailEnd len="med" type="triangle" w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1" name="CustomShape 7"/>
          <p:cNvSpPr/>
          <p:nvPr/>
        </p:nvSpPr>
        <p:spPr>
          <a:xfrm flipH="1">
            <a:off x="3807720" y="3931920"/>
            <a:ext cx="3501000" cy="117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chemeClr val="accent1">
                <a:lumMod val="50000"/>
              </a:schemeClr>
            </a:solidFill>
            <a:miter/>
            <a:tailEnd len="med" type="triangle" w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3AD825C-09C7-4A07-B577-302FECE18B8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с числом «пи» (широкоэкранный формат)</Template>
  <TotalTime>110</TotalTime>
  <Application>LibreOffice/6.4.6.2$Linux_X86_64 LibreOffice_project/40$Build-2</Application>
  <Words>2015</Words>
  <Paragraphs>123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2017-02-06T16:32:23Z</dcterms:created>
  <dc:creator/>
  <dc:description/>
  <dc:language>ru-RU</dc:language>
  <cp:lastModifiedBy/>
  <dcterms:modified xsi:type="dcterms:W3CDTF">2021-03-12T15:37:09Z</dcterms:modified>
  <cp:revision>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33</vt:i4>
  </property>
  <property fmtid="{D5CDD505-2E9C-101B-9397-08002B2CF9AE}" pid="12" name="_TemplateID">
    <vt:lpwstr>TC027879479991</vt:lpwstr>
  </property>
</Properties>
</file>