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5"/>
  </p:notesMasterIdLst>
  <p:handoutMasterIdLst>
    <p:handoutMasterId r:id="rId46"/>
  </p:handoutMasterIdLst>
  <p:sldIdLst>
    <p:sldId id="256" r:id="rId3"/>
    <p:sldId id="318" r:id="rId4"/>
    <p:sldId id="274" r:id="rId5"/>
    <p:sldId id="321" r:id="rId6"/>
    <p:sldId id="332" r:id="rId7"/>
    <p:sldId id="331" r:id="rId8"/>
    <p:sldId id="330" r:id="rId9"/>
    <p:sldId id="358" r:id="rId10"/>
    <p:sldId id="359" r:id="rId11"/>
    <p:sldId id="360" r:id="rId12"/>
    <p:sldId id="361" r:id="rId13"/>
    <p:sldId id="362" r:id="rId14"/>
    <p:sldId id="333" r:id="rId15"/>
    <p:sldId id="334" r:id="rId16"/>
    <p:sldId id="364" r:id="rId17"/>
    <p:sldId id="336" r:id="rId18"/>
    <p:sldId id="335" r:id="rId19"/>
    <p:sldId id="337" r:id="rId20"/>
    <p:sldId id="365" r:id="rId21"/>
    <p:sldId id="366" r:id="rId22"/>
    <p:sldId id="363" r:id="rId23"/>
    <p:sldId id="340" r:id="rId24"/>
    <p:sldId id="367" r:id="rId25"/>
    <p:sldId id="338" r:id="rId26"/>
    <p:sldId id="339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510" y="102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ru-RU" noProof="0" smtClean="0"/>
              <a:pPr/>
              <a:t>25.03.2021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ru-RU" noProof="0" smtClean="0"/>
              <a:pPr/>
              <a:t>25.03.2021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ru-RU" noProof="0" smtClean="0"/>
              <a:pPr/>
              <a:t>25.03.2021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ru-RU" noProof="0" smtClean="0"/>
              <a:pPr/>
              <a:t>25.03.2021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ru-RU" noProof="0" smtClean="0"/>
              <a:pPr/>
              <a:t>25.03.2021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ru-RU" noProof="0" smtClean="0"/>
              <a:pPr/>
              <a:t>25.03.2021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ru-RU" noProof="0" smtClean="0"/>
              <a:pPr/>
              <a:t>25.03.2021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ru-RU" noProof="0" smtClean="0"/>
              <a:pPr/>
              <a:t>25.03.2021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noProof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noProof="0" dirty="0"/>
          </a:p>
        </p:txBody>
      </p:sp>
      <p:cxnSp>
        <p:nvCxnSpPr>
          <p:cNvPr id="7" name="Прямая соединительная линия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ru-RU" noProof="0" smtClean="0"/>
              <a:pPr/>
              <a:t>25.03.2021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noProof="0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ru-RU" noProof="0" smtClean="0"/>
              <a:pPr/>
              <a:t>25.03.2021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ru-RU" noProof="0" smtClean="0"/>
              <a:pPr/>
              <a:t>25.03.2021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2C6F8EA-316C-41DE-B9A4-EDCC3A85ED9A}" type="datetimeFigureOut">
              <a:rPr lang="ru-RU" noProof="0" smtClean="0"/>
              <a:pPr/>
              <a:t>25.03.2021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hys.msu.ru/general_courses/biophysics/pogosyan/05.pdf" TargetMode="External"/><Relationship Id="rId2" Type="http://schemas.openxmlformats.org/officeDocument/2006/relationships/hyperlink" Target="http://www.inp.nsk.su/images/preprint/2002_07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yshared.ru/slide/310293/" TargetMode="External"/><Relationship Id="rId4" Type="http://schemas.openxmlformats.org/officeDocument/2006/relationships/hyperlink" Target="http://5fan.ru/wievjob.php?id=4902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anchor="ctr" anchorCtr="0"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0" i="0" dirty="0">
                <a:solidFill>
                  <a:srgbClr val="465562">
                    <a:lumMod val="75000"/>
                  </a:srgbClr>
                </a:solidFill>
                <a:latin typeface="Euphemia"/>
                <a:ea typeface="+mj-ea"/>
                <a:cs typeface="+mj-cs"/>
              </a:rPr>
              <a:t>Методы измерения физических величин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anchor="ctr" anchorCtr="1">
            <a:normAutofit/>
          </a:bodyPr>
          <a:lstStyle/>
          <a:p>
            <a:pPr algn="ctr"/>
            <a:r>
              <a:rPr lang="ru-RU" sz="3200" b="0" i="0">
                <a:solidFill>
                  <a:srgbClr val="465562"/>
                </a:solidFill>
              </a:rPr>
              <a:t>Лекция </a:t>
            </a:r>
            <a:r>
              <a:rPr lang="ru-RU" sz="3200" b="0" i="0" dirty="0">
                <a:solidFill>
                  <a:srgbClr val="465562"/>
                </a:solidFill>
              </a:rPr>
              <a:t>6</a:t>
            </a:r>
            <a:r>
              <a:rPr lang="ru-RU">
                <a:solidFill>
                  <a:srgbClr val="465562"/>
                </a:solidFill>
              </a:rPr>
              <a:t>. </a:t>
            </a:r>
            <a:r>
              <a:rPr lang="ru-RU" dirty="0">
                <a:solidFill>
                  <a:srgbClr val="465562"/>
                </a:solidFill>
              </a:rPr>
              <a:t>Эффект Зеемана. Радиоспектроскопия. ЯМР</a:t>
            </a:r>
            <a:r>
              <a:rPr lang="ru-RU" sz="3200" b="0" i="0" dirty="0">
                <a:solidFill>
                  <a:srgbClr val="465562"/>
                </a:solidFill>
              </a:rPr>
              <a:t>. Томография.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8476" y="5949280"/>
            <a:ext cx="620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>
                <a:solidFill>
                  <a:srgbClr val="465562"/>
                </a:solidFill>
              </a:rPr>
              <a:t>к.ф.-м.н. Соколов Андрей Валерьевич</a:t>
            </a:r>
            <a:endParaRPr lang="ru-RU" sz="2800" dirty="0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893746"/>
          </a:xfrm>
        </p:spPr>
        <p:txBody>
          <a:bodyPr/>
          <a:lstStyle/>
          <a:p>
            <a:r>
              <a:rPr lang="ru-RU" dirty="0"/>
              <a:t>Аномальный эффект Зеемана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Эксперимент Зеемана был сделан с кадмиевой лампой и переходом 5 </a:t>
            </a:r>
            <a:r>
              <a:rPr lang="ru-RU" sz="2400" baseline="30000" dirty="0"/>
              <a:t>1</a:t>
            </a:r>
            <a:r>
              <a:rPr lang="en-US" sz="2400" dirty="0"/>
              <a:t>D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latin typeface="Times New Roman"/>
                <a:cs typeface="Times New Roman"/>
              </a:rPr>
              <a:t>→ 5 </a:t>
            </a:r>
            <a:r>
              <a:rPr lang="en-US" sz="2400" baseline="30000" dirty="0">
                <a:latin typeface="Times New Roman"/>
                <a:cs typeface="Times New Roman"/>
              </a:rPr>
              <a:t>1</a:t>
            </a:r>
            <a:r>
              <a:rPr lang="en-US" sz="2400" dirty="0">
                <a:latin typeface="Times New Roman"/>
                <a:cs typeface="Times New Roman"/>
              </a:rPr>
              <a:t>P</a:t>
            </a:r>
            <a:r>
              <a:rPr lang="en-US" sz="2400" baseline="-25000" dirty="0">
                <a:latin typeface="Times New Roman"/>
                <a:cs typeface="Times New Roman"/>
              </a:rPr>
              <a:t>1 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l-GR" sz="2400" dirty="0">
                <a:latin typeface="Times New Roman"/>
                <a:cs typeface="Times New Roman"/>
              </a:rPr>
              <a:t>λ</a:t>
            </a:r>
            <a:r>
              <a:rPr lang="en-US" sz="2400" dirty="0">
                <a:latin typeface="Times New Roman"/>
                <a:cs typeface="Times New Roman"/>
              </a:rPr>
              <a:t>=643,8 </a:t>
            </a:r>
            <a:r>
              <a:rPr lang="ru-RU" sz="2400" dirty="0">
                <a:latin typeface="Times New Roman"/>
                <a:cs typeface="Times New Roman"/>
              </a:rPr>
              <a:t>нм, при этом </a:t>
            </a:r>
            <a:r>
              <a:rPr lang="en-US" sz="2400" dirty="0">
                <a:latin typeface="Times New Roman"/>
                <a:cs typeface="Times New Roman"/>
              </a:rPr>
              <a:t>S=0, J=L =&gt; g=1</a:t>
            </a:r>
            <a:endParaRPr lang="ru-RU" sz="2400" dirty="0">
              <a:latin typeface="Times New Roman"/>
              <a:cs typeface="Times New Roman"/>
            </a:endParaRPr>
          </a:p>
          <a:p>
            <a:r>
              <a:rPr lang="ru-RU" sz="2400" dirty="0">
                <a:cs typeface="Times New Roman"/>
              </a:rPr>
              <a:t>Подуровень расщепляется на 2</a:t>
            </a:r>
            <a:r>
              <a:rPr lang="en-US" sz="2400" dirty="0">
                <a:cs typeface="Times New Roman"/>
              </a:rPr>
              <a:t>J+1 </a:t>
            </a:r>
            <a:r>
              <a:rPr lang="ru-RU" sz="2400" dirty="0">
                <a:cs typeface="Times New Roman"/>
              </a:rPr>
              <a:t>подуровня</a:t>
            </a:r>
            <a:endParaRPr lang="ru-RU" sz="2400" dirty="0"/>
          </a:p>
        </p:txBody>
      </p:sp>
      <p:pic>
        <p:nvPicPr>
          <p:cNvPr id="5" name="Picture 4" descr="Zeeman_p_s_doublet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900" y="2980699"/>
            <a:ext cx="4214842" cy="325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50870"/>
          </a:xfrm>
        </p:spPr>
        <p:txBody>
          <a:bodyPr/>
          <a:lstStyle/>
          <a:p>
            <a:r>
              <a:rPr lang="ru-RU" dirty="0"/>
              <a:t>Эффект Пашена-Бака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Эффект Пашена — Бака наступает, когда напряжённость магнитного поля </a:t>
            </a:r>
            <a:r>
              <a:rPr lang="ru-RU" i="1" dirty="0"/>
              <a:t>Н</a:t>
            </a:r>
            <a:r>
              <a:rPr lang="ru-RU" dirty="0"/>
              <a:t> превышает величину, при которой расщепление уровней энергии </a:t>
            </a:r>
            <a:r>
              <a:rPr lang="el-GR" dirty="0">
                <a:latin typeface="Times New Roman"/>
                <a:cs typeface="Times New Roman"/>
              </a:rPr>
              <a:t>Δ</a:t>
            </a:r>
            <a:r>
              <a:rPr lang="ru-RU" dirty="0"/>
              <a:t>E=</a:t>
            </a:r>
            <a:r>
              <a:rPr lang="el-GR" dirty="0">
                <a:latin typeface="Times New Roman"/>
                <a:cs typeface="Times New Roman"/>
              </a:rPr>
              <a:t>μ</a:t>
            </a:r>
            <a:r>
              <a:rPr lang="ru-RU" baseline="-25000" dirty="0"/>
              <a:t>B</a:t>
            </a:r>
            <a:r>
              <a:rPr lang="ru-RU" dirty="0"/>
              <a:t>H (где </a:t>
            </a:r>
            <a:r>
              <a:rPr lang="el-GR" dirty="0">
                <a:latin typeface="Times New Roman"/>
                <a:cs typeface="Times New Roman"/>
              </a:rPr>
              <a:t>μ</a:t>
            </a:r>
            <a:r>
              <a:rPr lang="ru-RU" baseline="-25000" dirty="0"/>
              <a:t>B </a:t>
            </a:r>
            <a:r>
              <a:rPr lang="ru-RU" dirty="0"/>
              <a:t> — магнетон Бора) становится больше, чем расщепление тонкой структуры. 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50870"/>
          </a:xfrm>
        </p:spPr>
        <p:txBody>
          <a:bodyPr/>
          <a:lstStyle/>
          <a:p>
            <a:r>
              <a:rPr lang="ru-RU" dirty="0"/>
              <a:t>Эффект Пашена-Бака</a:t>
            </a:r>
            <a:endParaRPr lang="en-US" dirty="0"/>
          </a:p>
        </p:txBody>
      </p:sp>
      <p:pic>
        <p:nvPicPr>
          <p:cNvPr id="4" name="Content Placeholder 3" descr="Pashena-Ba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4016" y="1113086"/>
            <a:ext cx="5691209" cy="46543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Радиоспектроскопия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Радиоспектроскопия - раздел физики, в котором изучаются спектры поглощения различных веществ в диапазоне радиоволн (на частотах электромагнитного поля от 10</a:t>
            </a:r>
            <a:r>
              <a:rPr lang="ru-RU" baseline="30000" dirty="0"/>
              <a:t>3</a:t>
            </a:r>
            <a:r>
              <a:rPr lang="ru-RU" dirty="0"/>
              <a:t> до 6·10</a:t>
            </a:r>
            <a:r>
              <a:rPr lang="ru-RU" baseline="30000" dirty="0"/>
              <a:t>11</a:t>
            </a:r>
            <a:r>
              <a:rPr lang="ru-RU" dirty="0"/>
              <a:t> Гц).</a:t>
            </a:r>
          </a:p>
          <a:p>
            <a:r>
              <a:rPr lang="ru-RU" dirty="0"/>
              <a:t>Наиболее широко среди радиоспектроскопических методов используются методы магнитной радиоспектроскопии — </a:t>
            </a:r>
            <a:r>
              <a:rPr lang="ru-RU" b="1" i="1" dirty="0"/>
              <a:t>электронный парамагнитный резонанс</a:t>
            </a:r>
            <a:r>
              <a:rPr lang="ru-RU" dirty="0"/>
              <a:t> (ЭПР) и </a:t>
            </a:r>
            <a:r>
              <a:rPr lang="ru-RU" b="1" i="1" dirty="0"/>
              <a:t>ядерный магнитный резонанс</a:t>
            </a:r>
            <a:r>
              <a:rPr lang="ru-RU" dirty="0"/>
              <a:t> (ЯМР).</a:t>
            </a:r>
          </a:p>
        </p:txBody>
      </p:sp>
    </p:spTree>
    <p:extLst>
      <p:ext uri="{BB962C8B-B14F-4D97-AF65-F5344CB8AC3E}">
        <p14:creationId xmlns:p14="http://schemas.microsoft.com/office/powerpoint/2010/main" val="240323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Электронный парамагнитный резонанс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Суть явления электронного парамагнитного резонанса заключается в резонансном поглощении электромагнитного излучения неспаренными электронами. Открыт </a:t>
            </a:r>
            <a:r>
              <a:rPr lang="ru-RU" dirty="0" err="1"/>
              <a:t>Завойским</a:t>
            </a:r>
            <a:r>
              <a:rPr lang="ru-RU" dirty="0"/>
              <a:t> Евгением Константиновичем в Казанском университете в начале 40-х годов прошлого века.</a:t>
            </a:r>
          </a:p>
          <a:p>
            <a:r>
              <a:rPr lang="ru-RU" dirty="0"/>
              <a:t>Если поместить свободный радикал с результирующим моментом количества движения </a:t>
            </a:r>
            <a:r>
              <a:rPr lang="ru-RU" i="1" dirty="0"/>
              <a:t>J</a:t>
            </a:r>
            <a:r>
              <a:rPr lang="ru-RU" dirty="0"/>
              <a:t> в магнитном поле с напряжённостью </a:t>
            </a:r>
            <a:r>
              <a:rPr lang="ru-RU" i="1" dirty="0"/>
              <a:t>B</a:t>
            </a:r>
            <a:r>
              <a:rPr lang="ru-RU" baseline="-25000" dirty="0"/>
              <a:t>0</a:t>
            </a:r>
            <a:r>
              <a:rPr lang="ru-RU" dirty="0"/>
              <a:t>, то для </a:t>
            </a:r>
            <a:r>
              <a:rPr lang="ru-RU" i="1" dirty="0"/>
              <a:t>J</a:t>
            </a:r>
            <a:r>
              <a:rPr lang="ru-RU" dirty="0"/>
              <a:t>, отличного от нуля, в магнитном поле снимается вырождение, и в результате взаимодействия с магнитным полем возникает </a:t>
            </a:r>
            <a:r>
              <a:rPr lang="ru-RU" b="1" dirty="0"/>
              <a:t>2</a:t>
            </a:r>
            <a:r>
              <a:rPr lang="ru-RU" b="1" i="1" dirty="0"/>
              <a:t>J</a:t>
            </a:r>
            <a:r>
              <a:rPr lang="en-US" b="1" i="1" dirty="0"/>
              <a:t> </a:t>
            </a:r>
            <a:r>
              <a:rPr lang="ru-RU" b="1" dirty="0"/>
              <a:t>+1</a:t>
            </a:r>
            <a:r>
              <a:rPr lang="ru-RU" dirty="0"/>
              <a:t> уровней, положение которых описывается выражением: </a:t>
            </a:r>
            <a:r>
              <a:rPr lang="ru-RU" b="1" i="1" dirty="0"/>
              <a:t>W = g</a:t>
            </a:r>
            <a:r>
              <a:rPr lang="el-GR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b="1" i="1"/>
              <a:t>B</a:t>
            </a:r>
            <a:r>
              <a:rPr lang="ru-RU" b="1" i="1" baseline="-25000"/>
              <a:t>0</a:t>
            </a:r>
            <a:r>
              <a:rPr lang="ru-RU" b="1" i="1"/>
              <a:t>M</a:t>
            </a:r>
            <a:r>
              <a:rPr lang="ru-RU" dirty="0"/>
              <a:t>, (где </a:t>
            </a:r>
            <a:r>
              <a:rPr lang="ru-RU" i="1" dirty="0"/>
              <a:t>М</a:t>
            </a:r>
            <a:r>
              <a:rPr lang="ru-RU" dirty="0"/>
              <a:t> = +</a:t>
            </a:r>
            <a:r>
              <a:rPr lang="ru-RU" i="1" dirty="0"/>
              <a:t>J</a:t>
            </a:r>
            <a:r>
              <a:rPr lang="ru-RU" dirty="0"/>
              <a:t>, +</a:t>
            </a:r>
            <a:r>
              <a:rPr lang="ru-RU" i="1" dirty="0"/>
              <a:t>J</a:t>
            </a:r>
            <a:r>
              <a:rPr lang="ru-RU" dirty="0"/>
              <a:t>-1, …-</a:t>
            </a:r>
            <a:r>
              <a:rPr lang="ru-RU" i="1" dirty="0"/>
              <a:t>J</a:t>
            </a:r>
            <a:r>
              <a:rPr lang="ru-RU" dirty="0"/>
              <a:t>) и определяется Зеемановским взаимодействием магнитного поля с магнитным моментом </a:t>
            </a:r>
            <a:r>
              <a:rPr lang="ru-RU" i="1" dirty="0"/>
              <a:t>J.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50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Электронный парамагнитный резонанс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Если теперь к парамагнитному центру приложить электромагнитное поле с частотой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ru-RU" dirty="0"/>
              <a:t>, поляризованное в плоскости, перпендикулярной вектору магнитного поля </a:t>
            </a:r>
            <a:r>
              <a:rPr lang="ru-RU" i="1" dirty="0"/>
              <a:t>B</a:t>
            </a:r>
            <a:r>
              <a:rPr lang="ru-RU" baseline="-25000" dirty="0"/>
              <a:t>0</a:t>
            </a:r>
            <a:r>
              <a:rPr lang="ru-RU" dirty="0"/>
              <a:t>, то оно будет вызывать магнитные дипольные переходы, подчиняющиеся правилу отбора Δ</a:t>
            </a:r>
            <a:r>
              <a:rPr lang="ru-RU" i="1" dirty="0"/>
              <a:t>М</a:t>
            </a:r>
            <a:r>
              <a:rPr lang="ru-RU" dirty="0"/>
              <a:t> = 1</a:t>
            </a:r>
          </a:p>
          <a:p>
            <a:r>
              <a:rPr lang="ru-RU" dirty="0"/>
              <a:t>Таким образом, условие резонанса определяется фундаментальным соотношением магнитного резонанса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hν = gβB</a:t>
            </a:r>
            <a:r>
              <a:rPr lang="ru-RU" b="1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450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Электронный парамагнитный резонанс </a:t>
            </a:r>
            <a:endParaRPr lang="en-US" dirty="0"/>
          </a:p>
        </p:txBody>
      </p:sp>
      <p:pic>
        <p:nvPicPr>
          <p:cNvPr id="1026" name="Picture 2" descr="http://www.booksite.ru/fulltext/1/001/010/001/2540415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9570" y="1428736"/>
            <a:ext cx="32385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51471" y="1857364"/>
            <a:ext cx="607223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ЭПР в системе с нулевым полным спином.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Электронный парамагнитный резонанс  </a:t>
            </a:r>
          </a:p>
        </p:txBody>
      </p:sp>
      <p:pic>
        <p:nvPicPr>
          <p:cNvPr id="1026" name="Picture 2" descr="http://femto.com.ua/articles/part_2/p1/5118-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92" y="1196751"/>
            <a:ext cx="5400600" cy="346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6960" y="5157192"/>
            <a:ext cx="4571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2800" dirty="0"/>
          </a:p>
        </p:txBody>
      </p:sp>
      <p:sp>
        <p:nvSpPr>
          <p:cNvPr id="5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807212" y="4659459"/>
            <a:ext cx="9582068" cy="1955728"/>
          </a:xfrm>
          <a:prstGeom prst="rect">
            <a:avLst/>
          </a:prstGeom>
          <a:blipFill>
            <a:blip r:embed="rId3"/>
            <a:stretch>
              <a:fillRect l="-191" r="-254" b="-2804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dirty="0">
                <a:noFill/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166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Спектрометр ЭПР</a:t>
            </a:r>
            <a:endParaRPr lang="en-US" dirty="0"/>
          </a:p>
        </p:txBody>
      </p:sp>
      <p:pic>
        <p:nvPicPr>
          <p:cNvPr id="6" name="Picture 5" descr="EPRspectrome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525" y="1323974"/>
            <a:ext cx="5790145" cy="4819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Спектрометр ЭПР</a:t>
            </a:r>
            <a:endParaRPr lang="en-US" dirty="0"/>
          </a:p>
        </p:txBody>
      </p:sp>
      <p:pic>
        <p:nvPicPr>
          <p:cNvPr id="26626" name="Picture 2" descr="Спектрометр электронного парамагнитного резонанса ELEXSYS-E500-10/12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2644" y="1643050"/>
            <a:ext cx="5214974" cy="39112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51008" y="5602272"/>
            <a:ext cx="978700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/>
              <a:t>Спектрометр электронного парамагнитного резонанса ELEXSYS-E500-10/12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anchor="ctr" anchorCtr="1"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b="0" i="0" dirty="0">
                <a:solidFill>
                  <a:srgbClr val="465562">
                    <a:lumMod val="75000"/>
                  </a:srgbClr>
                </a:solidFill>
                <a:latin typeface="Euphemia"/>
                <a:ea typeface="+mj-ea"/>
                <a:cs typeface="+mj-cs"/>
              </a:rPr>
              <a:t>Программа курса.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Clr>
                <a:srgbClr val="465562"/>
              </a:buClr>
              <a:buFont typeface="+mj-lt"/>
              <a:buAutoNum type="arabicPeriod"/>
            </a:pPr>
            <a:r>
              <a:rPr lang="ru-RU" sz="2800" b="0" i="0" dirty="0">
                <a:solidFill>
                  <a:srgbClr val="465562">
                    <a:alpha val="50000"/>
                  </a:srgbClr>
                </a:solidFill>
                <a:latin typeface="Euphemia"/>
                <a:ea typeface="+mn-ea"/>
                <a:cs typeface="+mn-cs"/>
              </a:rPr>
              <a:t>Основные определения. Система единиц</a:t>
            </a:r>
            <a:r>
              <a:rPr lang="ru-RU" dirty="0">
                <a:solidFill>
                  <a:srgbClr val="465562">
                    <a:alpha val="50000"/>
                  </a:srgbClr>
                </a:solidFill>
              </a:rPr>
              <a:t>. </a:t>
            </a:r>
          </a:p>
          <a:p>
            <a:pPr marL="514350" indent="-514350">
              <a:buClr>
                <a:srgbClr val="465562"/>
              </a:buClr>
              <a:buFont typeface="+mj-lt"/>
              <a:buAutoNum type="arabicPeriod"/>
            </a:pPr>
            <a:r>
              <a:rPr lang="ru-RU" dirty="0">
                <a:solidFill>
                  <a:srgbClr val="465562">
                    <a:alpha val="50000"/>
                  </a:srgbClr>
                </a:solidFill>
              </a:rPr>
              <a:t>Фундаментальные физические константы. </a:t>
            </a:r>
            <a:r>
              <a:rPr lang="ru-RU" sz="2800" b="0" i="0" dirty="0">
                <a:solidFill>
                  <a:srgbClr val="465562">
                    <a:alpha val="50000"/>
                  </a:srgbClr>
                </a:solidFill>
                <a:latin typeface="Euphemia"/>
                <a:ea typeface="+mn-ea"/>
                <a:cs typeface="+mn-cs"/>
              </a:rPr>
              <a:t>Универсальные постоянные и естественные системы единиц. Производные единицы и стандарты. Физические пределы точности измерений.</a:t>
            </a:r>
          </a:p>
          <a:p>
            <a:pPr marL="514350" indent="-514350" algn="l" defTabSz="9144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+mj-lt"/>
              <a:buAutoNum type="arabicPeriod"/>
            </a:pPr>
            <a:r>
              <a:rPr lang="ru-RU" dirty="0">
                <a:solidFill>
                  <a:srgbClr val="465562">
                    <a:alpha val="51000"/>
                  </a:srgbClr>
                </a:solidFill>
                <a:latin typeface="Euphemia"/>
              </a:rPr>
              <a:t>Методы измерения термодинамических величин.</a:t>
            </a:r>
          </a:p>
          <a:p>
            <a:pPr marL="514350" indent="-514350" algn="l" defTabSz="9144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+mj-lt"/>
              <a:buAutoNum type="arabicPeriod"/>
            </a:pPr>
            <a:r>
              <a:rPr lang="ru-RU" sz="2800" b="0" i="0" dirty="0">
                <a:solidFill>
                  <a:srgbClr val="465562">
                    <a:alpha val="50000"/>
                  </a:srgbClr>
                </a:solidFill>
                <a:latin typeface="Euphemia"/>
                <a:ea typeface="+mn-ea"/>
                <a:cs typeface="+mn-cs"/>
              </a:rPr>
              <a:t>Электромагнитные измерения. Стандарты частоты.</a:t>
            </a:r>
          </a:p>
          <a:p>
            <a:pPr marL="514350" indent="-514350" algn="l" defTabSz="9144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+mj-lt"/>
              <a:buAutoNum type="arabicPeriod"/>
            </a:pPr>
            <a:r>
              <a:rPr lang="ru-RU" dirty="0">
                <a:solidFill>
                  <a:srgbClr val="465562"/>
                </a:solidFill>
                <a:latin typeface="Euphemia"/>
              </a:rPr>
              <a:t>Радиоспектроскопия (эффект Зеемана), ЯМР, томография.</a:t>
            </a:r>
          </a:p>
          <a:p>
            <a:pPr marL="514350" indent="-514350" algn="l" defTabSz="9144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+mj-lt"/>
              <a:buAutoNum type="arabicPeriod"/>
            </a:pPr>
            <a:r>
              <a:rPr lang="ru-RU" sz="2800" b="0" i="0" dirty="0">
                <a:solidFill>
                  <a:srgbClr val="465562">
                    <a:alpha val="50000"/>
                  </a:srgbClr>
                </a:solidFill>
                <a:latin typeface="Euphemia"/>
                <a:ea typeface="+mn-ea"/>
                <a:cs typeface="+mn-cs"/>
              </a:rPr>
              <a:t>Фундаментальные шумы в измерительных устройствах. Тепловой шум. Формула Найквиста. Теорема Каллена-Вельтона. Дробовой шум в электронных и оптических приборах.</a:t>
            </a:r>
          </a:p>
        </p:txBody>
      </p:sp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Метод спиновых зондов</a:t>
            </a:r>
            <a:endParaRPr lang="en-US" dirty="0"/>
          </a:p>
        </p:txBody>
      </p:sp>
      <p:pic>
        <p:nvPicPr>
          <p:cNvPr id="4" name="Content Placeholder 3" descr="NOspinTarge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318" y="1571612"/>
            <a:ext cx="6723408" cy="3676663"/>
          </a:xfrm>
        </p:spPr>
      </p:pic>
      <p:sp>
        <p:nvSpPr>
          <p:cNvPr id="5" name="TextBox 4"/>
          <p:cNvSpPr txBox="1"/>
          <p:nvPr/>
        </p:nvSpPr>
        <p:spPr>
          <a:xfrm>
            <a:off x="1665256" y="5286389"/>
            <a:ext cx="964413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Формула и спектр ЭПР нитроксильного радикала 2,2,6,6- тетраметил-пиперидин-1-оксил (ТЕМПО).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893746"/>
          </a:xfrm>
        </p:spPr>
        <p:txBody>
          <a:bodyPr/>
          <a:lstStyle/>
          <a:p>
            <a:r>
              <a:rPr lang="ru-RU" dirty="0"/>
              <a:t>Спектр ЭПР</a:t>
            </a:r>
            <a:endParaRPr lang="en-US" dirty="0"/>
          </a:p>
        </p:txBody>
      </p:sp>
      <p:pic>
        <p:nvPicPr>
          <p:cNvPr id="4" name="Content Placeholder 3" descr="NO-multifreq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4016" y="1071546"/>
            <a:ext cx="5643602" cy="3678792"/>
          </a:xfrm>
        </p:spPr>
      </p:pic>
      <p:sp>
        <p:nvSpPr>
          <p:cNvPr id="5" name="TextBox 4"/>
          <p:cNvSpPr txBox="1"/>
          <p:nvPr/>
        </p:nvSpPr>
        <p:spPr>
          <a:xfrm>
            <a:off x="1308066" y="4857760"/>
            <a:ext cx="10001320" cy="1643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Зависимость формы спектра ЭПР нитроксильного радикала от частоты СВЧ излучения ν. Спектры, зарегистрированные при </a:t>
            </a:r>
            <a:r>
              <a:rPr lang="el-GR" sz="2800" dirty="0">
                <a:latin typeface="Times New Roman"/>
                <a:cs typeface="Times New Roman"/>
              </a:rPr>
              <a:t>ν</a:t>
            </a:r>
            <a:r>
              <a:rPr lang="ru-RU" sz="2800" dirty="0"/>
              <a:t> = 9, 35, 95 и 140 ГГц, показаны красным цветом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Метод спиновых ловушек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Основан на ЭПР.</a:t>
            </a:r>
          </a:p>
          <a:p>
            <a:r>
              <a:rPr lang="ru-RU" dirty="0"/>
              <a:t>Метод спиновых ловушек заключается в добавлении свободных радикалов, образующихся в процессе какой-либо реакции, к особым акцепторам («спиновым ловушкам»).</a:t>
            </a:r>
          </a:p>
          <a:p>
            <a:r>
              <a:rPr lang="ru-RU" dirty="0"/>
              <a:t>Позволяет в 10 раз увеличить чувствительность ЭПР (типичная концентрация свободных радикалов в тканях не превышает 10 нМ, минимальная концентрация обнаруживаемая методом ЭПР – 100 нМ).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Метод спиновых ловушек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Суть метода заключается в том, что некоторое соединение, не являющееся нитроксильным радикалом, но имеющее структуру близкую к нитроксильному радикалу (спиновая ловушка), взаимодействует со свободным, короткоживущим радикалом и превращается в долгоживущий нитроксильный радикал (спиновый аддукт), спектр ЭПР которого, уникален для данного радикала или семейства радикалов.</a:t>
            </a:r>
          </a:p>
          <a:p>
            <a:r>
              <a:rPr lang="ru-RU" dirty="0"/>
              <a:t>По химической природе спиновые ловушки можно отнести к двум основным классам – это нитроны и нитрозосоединения. </a:t>
            </a:r>
            <a:r>
              <a:rPr lang="en-US" dirty="0"/>
              <a:t>[3]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Применение ЭПР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Метод ЭПР даёт уникальную информацию о парамагнитных центрах.</a:t>
            </a:r>
          </a:p>
          <a:p>
            <a:r>
              <a:rPr lang="ru-RU" sz="2000" dirty="0"/>
              <a:t>При этом возможно однозначно различить примесные ионы и получить полную информацию о данном ионе в кристалле: валентность, координация, локальная симметрия, гибридизация электронов, сколько и в какие структурные положения электронов входит, ориентирование осей кристаллического поля в месте расположения этого иона, полная характеристика кристаллического поля и детальные сведения о химической связи.</a:t>
            </a:r>
          </a:p>
          <a:p>
            <a:r>
              <a:rPr lang="ru-RU" sz="2000" dirty="0"/>
              <a:t>По спектру ЭПР можно определить характеристики самого кристалла, как то: особенности распределения электронной плотности, кристаллического поля, ионности-ковалентности в кристалле и наконец просто диагностической характеристики минерала, так как каждый ион в каждом минерале имеет свои уникальные параметры.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Ядерный магнитный резонанс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Я́дерный магни́тный резона́нс</a:t>
            </a:r>
            <a:r>
              <a:rPr lang="ru-RU" dirty="0"/>
              <a:t> (</a:t>
            </a:r>
            <a:r>
              <a:rPr lang="ru-RU" b="1" dirty="0"/>
              <a:t>ЯМР</a:t>
            </a:r>
            <a:r>
              <a:rPr lang="ru-RU" dirty="0"/>
              <a:t>) — резонансное поглощение или излучение электромагнитной энергии веществом, содержащим ядра с ненулевым спином во внешнем магнитном поле, на частоте ν (называемой частотой ЯМР), обусловленное переориентацией магнитных моментов ядер.</a:t>
            </a:r>
          </a:p>
          <a:p>
            <a:r>
              <a:rPr lang="ru-RU" dirty="0"/>
              <a:t>Явление ядерного магнитного резонанса было открыто в 1938 году Исидором Раби в молекулярных пучках, за что он был удостоен Нобелевской премии 1944 года.</a:t>
            </a:r>
          </a:p>
          <a:p>
            <a:r>
              <a:rPr lang="ru-RU" dirty="0"/>
              <a:t>В 1946 году Феликс Блох и Эдвард Миллз Парселл получили ядерный магнитный резонанс в жидкостях и твёрдых телах (Нобелевская премия 1952 года).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Ядерный магнитный резонанс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основе явления ядерного магнитного резонанса лежат магнитные свойства атомных ядер, состоящих из нуклонов с полуцелым спином 1/2, 3/2, 5/2…. Ядра с чётными массовым и зарядовым числами (чётно-чётные ядра) не обладают магнитным моментом.</a:t>
            </a:r>
          </a:p>
          <a:p>
            <a:r>
              <a:rPr lang="ru-RU" dirty="0"/>
              <a:t>В первом приближении магнитные моменты ядер должны быть намного меньше магнитных моментов электронов на </a:t>
            </a:r>
            <a:r>
              <a:rPr lang="en-US" dirty="0"/>
              <a:t>p- </a:t>
            </a:r>
            <a:r>
              <a:rPr lang="ru-RU" dirty="0"/>
              <a:t>и </a:t>
            </a:r>
            <a:r>
              <a:rPr lang="en-US" dirty="0"/>
              <a:t>d-</a:t>
            </a:r>
            <a:r>
              <a:rPr lang="ru-RU" dirty="0"/>
              <a:t>орбиталях атомов, однако этого не происходит из-за квантового эффекта «замораживания» орбитального момента.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«Замораживание» орбитального момента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Замораживание орбитального момента</a:t>
            </a:r>
            <a:r>
              <a:rPr lang="ru-RU" dirty="0"/>
              <a:t> — парадокс квантовой механики.</a:t>
            </a:r>
          </a:p>
          <a:p>
            <a:r>
              <a:rPr lang="ru-RU" dirty="0"/>
              <a:t>В классическом приближении:             , где </a:t>
            </a:r>
            <a:r>
              <a:rPr lang="en-US" i="1" dirty="0"/>
              <a:t>L – </a:t>
            </a:r>
            <a:r>
              <a:rPr lang="ru-RU" dirty="0"/>
              <a:t>орбитальный момент. Вблизи ядра атома фтора напряжённость поля должна достигать 6·10</a:t>
            </a:r>
            <a:r>
              <a:rPr lang="ru-RU" baseline="30000" dirty="0"/>
              <a:t>5 </a:t>
            </a:r>
            <a:r>
              <a:rPr lang="ru-RU" dirty="0"/>
              <a:t>Гс. </a:t>
            </a:r>
          </a:p>
          <a:p>
            <a:r>
              <a:rPr lang="ru-RU" dirty="0"/>
              <a:t>В реальности такого поля не наблюдается, поскольку из-за больших неоднородных эл. полей снимается вырождение электронных состояний электронов атомной оболочки, их орбиты начинают прецессировать и ср. значение проекции орбитального магн. момента этих электронов на направление внеш. магн. поля оказывается равным нулю.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094544" y="2265580"/>
          <a:ext cx="1028703" cy="734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Equation" r:id="rId2" imgW="711000" imgH="444240" progId="Equation.3">
                  <p:embed/>
                </p:oleObj>
              </mc:Choice>
              <mc:Fallback>
                <p:oleObj name="Equation" r:id="rId2" imgW="71100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44" y="2265580"/>
                        <a:ext cx="1028703" cy="7347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Ядерный магнитный резонанс</a:t>
            </a:r>
            <a:endParaRPr lang="en-US" dirty="0"/>
          </a:p>
        </p:txBody>
      </p:sp>
      <p:pic>
        <p:nvPicPr>
          <p:cNvPr id="8" name="Content Placeholder 7" descr="1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570" y="1571612"/>
            <a:ext cx="1914525" cy="2771775"/>
          </a:xfrm>
        </p:spPr>
      </p:pic>
      <p:sp>
        <p:nvSpPr>
          <p:cNvPr id="28674" name="AutoShape 2" descr="https://i0.wp.com/trv-science.ru/uploads/1014.jpg?resize=201%2C29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https://i0.wp.com/trv-science.ru/uploads/1014.jpg?resize=201%2C29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https://i0.wp.com/trv-science.ru/uploads/1014.jpg?resize=201%2C29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AutoShape 8" descr="https://i0.wp.com/trv-science.ru/uploads/1014.jpg?resize=201%2C29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65586" y="1071546"/>
            <a:ext cx="6786610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Магнитное ядро можно представить как электрически заряженный шарик, вращающийся вокруг своей оси (хотя, строго говоря, это не так). Согласно законам электродинамики, вращение заряда приводит к появлению магнитного поля, т.е. магнитного момента ядра, который направлен вдоль оси вращения. Если этот магнитный момент поместить в постоянное внешнее поле, то вектор этого момента начинает прецессировать, т.е. вращаться вокруг направления внешнего поля.</a:t>
            </a:r>
            <a:endParaRPr lang="en-US" sz="2800" dirty="0"/>
          </a:p>
        </p:txBody>
      </p:sp>
      <p:sp>
        <p:nvSpPr>
          <p:cNvPr id="28682" name="AutoShape 10" descr="https://upload.wikimedia.org/wikipedia/commons/thumb/a/a9/EPR_splitting.jpg/1024px-EPR_split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Магнитные моменты ядер</a:t>
            </a:r>
            <a:endParaRPr lang="en-US" dirty="0"/>
          </a:p>
        </p:txBody>
      </p:sp>
      <p:pic>
        <p:nvPicPr>
          <p:cNvPr id="5" name="Content Placeholder 4" descr="slide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6937" y="1600200"/>
            <a:ext cx="6096000" cy="4572000"/>
          </a:xfrm>
        </p:spPr>
      </p:pic>
      <p:sp>
        <p:nvSpPr>
          <p:cNvPr id="33794" name="AutoShape 2" descr="https://upload.wikimedia.org/wikipedia/commons/thumb/a/a9/EPR_splitting.jpg/1024px-EPR_split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rgbClr val="465562">
                    <a:lumMod val="75000"/>
                  </a:srgbClr>
                </a:solidFill>
              </a:rPr>
              <a:t>Программа курса.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ru-RU" dirty="0">
                <a:solidFill>
                  <a:schemeClr val="tx1">
                    <a:alpha val="50000"/>
                  </a:schemeClr>
                </a:solidFill>
              </a:rPr>
              <a:t>Квантовые эффекты в физических измерениях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ru-RU" dirty="0">
                <a:solidFill>
                  <a:schemeClr val="tx1">
                    <a:alpha val="50000"/>
                  </a:schemeClr>
                </a:solidFill>
              </a:rPr>
              <a:t>Квантовые эталоны единиц физических величин. Эффект Джозефсона и сверхпроводящие квантовые интерферометры.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ru-RU" dirty="0">
                <a:solidFill>
                  <a:schemeClr val="tx1">
                    <a:alpha val="50000"/>
                  </a:schemeClr>
                </a:solidFill>
              </a:rPr>
              <a:t>Диагностика плазмы.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23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Спектр ЯМР</a:t>
            </a:r>
            <a:endParaRPr lang="en-US" dirty="0"/>
          </a:p>
        </p:txBody>
      </p:sp>
      <p:pic>
        <p:nvPicPr>
          <p:cNvPr id="4" name="Content Placeholder 3" descr="slide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6937" y="1600200"/>
            <a:ext cx="6096000" cy="457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Химический сдвиг</a:t>
            </a:r>
            <a:endParaRPr lang="en-US" dirty="0"/>
          </a:p>
        </p:txBody>
      </p:sp>
      <p:pic>
        <p:nvPicPr>
          <p:cNvPr id="4" name="Content Placeholder 3" descr="slide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3122" y="1214422"/>
            <a:ext cx="6096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1736694" y="5643578"/>
            <a:ext cx="964413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В качестве эталона в ЯМР </a:t>
            </a:r>
            <a:r>
              <a:rPr lang="ru-RU" sz="2800" baseline="30000" dirty="0"/>
              <a:t>1</a:t>
            </a:r>
            <a:r>
              <a:rPr lang="ru-RU" sz="2800" dirty="0"/>
              <a:t>Н </a:t>
            </a:r>
            <a:r>
              <a:rPr lang="ru-RU" sz="2400" dirty="0"/>
              <a:t>(42,58 МГц/ 1 Т) </a:t>
            </a:r>
            <a:r>
              <a:rPr lang="ru-RU" sz="2800" dirty="0"/>
              <a:t>и </a:t>
            </a:r>
            <a:r>
              <a:rPr lang="ru-RU" sz="2800" baseline="30000" dirty="0"/>
              <a:t>13</a:t>
            </a:r>
            <a:r>
              <a:rPr lang="ru-RU" sz="2800" dirty="0"/>
              <a:t>С (10,71 МГц/ 1 Т) применяют тетраметилсилан Si(CH</a:t>
            </a:r>
            <a:r>
              <a:rPr lang="ru-RU" sz="2800" baseline="-25000" dirty="0"/>
              <a:t>3</a:t>
            </a:r>
            <a:r>
              <a:rPr lang="ru-RU" sz="2800" dirty="0"/>
              <a:t>)</a:t>
            </a:r>
            <a:r>
              <a:rPr lang="ru-RU" sz="2800" baseline="-25000" dirty="0"/>
              <a:t>4</a:t>
            </a:r>
            <a:r>
              <a:rPr lang="ru-RU" sz="2800" dirty="0"/>
              <a:t> (ТМС)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en-US" dirty="0"/>
          </a:p>
        </p:txBody>
      </p:sp>
      <p:pic>
        <p:nvPicPr>
          <p:cNvPr id="4" name="Content Placeholder 3" descr="slide_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826" y="642918"/>
            <a:ext cx="7439053" cy="557929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lide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310" y="571480"/>
            <a:ext cx="7467627" cy="560072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ЯМР (МРТ) томография</a:t>
            </a:r>
            <a:endParaRPr lang="en-US" dirty="0"/>
          </a:p>
        </p:txBody>
      </p:sp>
      <p:pic>
        <p:nvPicPr>
          <p:cNvPr id="4" name="Content Placeholder 3" descr="slide_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6937" y="1600200"/>
            <a:ext cx="6096000" cy="457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_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2512" y="214290"/>
            <a:ext cx="7848629" cy="588647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_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6937" y="1600200"/>
            <a:ext cx="6096000" cy="457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_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1140" y="285728"/>
            <a:ext cx="7796243" cy="584718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_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5388" y="285728"/>
            <a:ext cx="7658128" cy="574359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_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826" y="357166"/>
            <a:ext cx="7943880" cy="595791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Эффект Зеемана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b="1" dirty="0"/>
                  <a:t>Эффе́кт Зеема́на</a:t>
                </a:r>
                <a:r>
                  <a:rPr lang="ru-RU" dirty="0"/>
                  <a:t> — расщепление спектральных линий и уровней энергии атомов, молекул и кристаллов в </a:t>
                </a:r>
                <a:r>
                  <a:rPr lang="ru-RU" dirty="0" err="1"/>
                  <a:t>магн</a:t>
                </a:r>
                <a:r>
                  <a:rPr lang="ru-RU" dirty="0"/>
                  <a:t>. поле. Открыт Питером Зееманом в 1896 году.</a:t>
                </a:r>
              </a:p>
              <a:p>
                <a:r>
                  <a:rPr lang="ru-RU" dirty="0"/>
                  <a:t>Полный гамильтониан атома в магнитном поле имеет вид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-</a:t>
                </a:r>
                <a:r>
                  <a:rPr lang="ru-RU" dirty="0"/>
                  <a:t> возмущение, созданное магнитным полем: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dirty="0"/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dirty="0"/>
                  <a:t> =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/ħ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3" t="-3600"/>
                </a:stretch>
              </a:blipFill>
            </p:spPr>
            <p:txBody>
              <a:bodyPr/>
              <a:lstStyle/>
              <a:p>
                <a:r>
                  <a:rPr lang="ru-RU" dirty="0" smtClean="0">
                    <a:noFill/>
                  </a:rPr>
                  <a:t> </a:t>
                </a:r>
                <a:endParaRPr lang="ru-RU" dirty="0">
                  <a:noFill/>
                </a:endParaRP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93818" y="5143512"/>
            <a:ext cx="957269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За открытие и объяснение эффекта </a:t>
            </a:r>
            <a:r>
              <a:rPr lang="ru-RU" sz="2800" b="1" dirty="0"/>
              <a:t>Зееман</a:t>
            </a:r>
            <a:r>
              <a:rPr lang="ru-RU" sz="2800" dirty="0"/>
              <a:t> и </a:t>
            </a:r>
            <a:r>
              <a:rPr lang="ru-RU" sz="2800" b="1" dirty="0"/>
              <a:t>Лоренц</a:t>
            </a:r>
            <a:r>
              <a:rPr lang="ru-RU" sz="2800" dirty="0"/>
              <a:t> были награждены Нобелевской премией по физике 1902 года.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27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_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950" y="385759"/>
            <a:ext cx="8153433" cy="61150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Аппарат МРТ </a:t>
            </a:r>
            <a:endParaRPr lang="en-US" dirty="0"/>
          </a:p>
        </p:txBody>
      </p:sp>
      <p:pic>
        <p:nvPicPr>
          <p:cNvPr id="4" name="Content Placeholder 3" descr="Modern_3T_MR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1206" y="1714488"/>
            <a:ext cx="6237381" cy="467803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А. Шошин Эффекты Зеемана и Пашена-Бака ИЯФ 2002-71, </a:t>
            </a:r>
            <a:r>
              <a:rPr lang="en-US" sz="2000" dirty="0">
                <a:hlinkClick r:id="rId2"/>
              </a:rPr>
              <a:t>http://www.inp.nsk.su/images/preprint/2002_071.PDF</a:t>
            </a:r>
            <a:endParaRPr lang="ru-RU" sz="2000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Методы радиоспектроскопии: ЯМР и ЭПР </a:t>
            </a:r>
            <a:r>
              <a:rPr lang="en-US" sz="2000" dirty="0">
                <a:hlinkClick r:id="rId3"/>
              </a:rPr>
              <a:t>http://www.biophys.msu.ru/general_courses/biophysics/pogosyan/05.pdf</a:t>
            </a:r>
            <a:endParaRPr lang="ru-RU" sz="2000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Электронный парамагнитный резонанс (ЭПР), </a:t>
            </a:r>
            <a:r>
              <a:rPr lang="ru-RU" sz="2000" dirty="0">
                <a:hlinkClick r:id="rId4"/>
              </a:rPr>
              <a:t>http://5fan.ru/wievjob.php?id=49021</a:t>
            </a:r>
            <a:endParaRPr lang="ru-RU" sz="2000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Ядерный магнитный резонанс </a:t>
            </a:r>
            <a:r>
              <a:rPr lang="en-US" sz="2000" dirty="0">
                <a:hlinkClick r:id="rId5"/>
              </a:rPr>
              <a:t>http://www.myshared.ru/slide/310293/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Эффект Зеемана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8474" y="2216150"/>
            <a:ext cx="5432926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Эффект Зеемана</a:t>
            </a:r>
          </a:p>
        </p:txBody>
      </p:sp>
      <p:pic>
        <p:nvPicPr>
          <p:cNvPr id="2050" name="Picture 2" descr="065_084-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26" y="1149782"/>
            <a:ext cx="5515000" cy="373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5256" y="4857760"/>
            <a:ext cx="9072625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Принципиальная схема установки для наблюдения эффекта Зеемана. </a:t>
            </a:r>
          </a:p>
          <a:p>
            <a:pPr>
              <a:lnSpc>
                <a:spcPct val="90000"/>
              </a:lnSpc>
            </a:pPr>
            <a:endParaRPr lang="ru-RU" sz="2800" dirty="0"/>
          </a:p>
          <a:p>
            <a:pPr>
              <a:lnSpc>
                <a:spcPct val="90000"/>
              </a:lnSpc>
            </a:pPr>
            <a:r>
              <a:rPr lang="ru-RU" sz="2000" dirty="0"/>
              <a:t>Условные обозначения: Л- линза, И – исследуемый образец, М – электромагнит, П – поляриметр, С – спектрометр.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89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Эффект Зеемана</a:t>
            </a:r>
          </a:p>
        </p:txBody>
      </p:sp>
      <p:pic>
        <p:nvPicPr>
          <p:cNvPr id="1026" name="Picture 2" descr="https://upload.wikimedia.org/wikipedia/ru/thumb/1/15/ZeemanSpectra.gif/400px-ZeemanSpectra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0" y="1417637"/>
            <a:ext cx="5247853" cy="347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123050" y="1420427"/>
            <a:ext cx="432048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Поляризация и спектр Зееман-эффекта, детектируемые с различных направлениях наблюдения: картинка с жёлтым фоном — наблюдение ведётся в направлении магнитного поля. В этом случае в спектре флуоресценции атомарных паров детектируется две частоты c круговой поляризацией</a:t>
            </a:r>
            <a:r>
              <a:rPr lang="en-US" dirty="0"/>
              <a:t>.</a:t>
            </a:r>
            <a:r>
              <a:rPr lang="ru-RU" dirty="0"/>
              <a:t> Картинка с синим фоном — наблюдение ведётся перпендикулярно направлению магнитного поля. В этом случае в спектре флуоресценции атомарных паров детектируются три частоты, имеющие линейную поляризацию σ и π.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4"/>
              <p:cNvSpPr txBox="1"/>
              <p:nvPr/>
            </p:nvSpPr>
            <p:spPr bwMode="auto">
              <a:xfrm>
                <a:off x="1611313" y="5400405"/>
                <a:ext cx="2214847" cy="73377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  <m:brk/>
                            </m:rPr>
                            <a:rPr lang="el-G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groupCh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groupCh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1313" y="5400405"/>
                <a:ext cx="2214847" cy="7337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5"/>
              <p:cNvSpPr txBox="1"/>
              <p:nvPr/>
            </p:nvSpPr>
            <p:spPr bwMode="auto">
              <a:xfrm>
                <a:off x="3826160" y="5360253"/>
                <a:ext cx="3158662" cy="103403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acc>
                            <m:accPr>
                              <m:chr m:val="̈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groupCh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groupCh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groupChr>
                            <m:groupChrPr>
                              <m:chr m:val="→"/>
                              <m:pos m:val="top"/>
                              <m:vertJc m:val="bot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acc>
                                <m:accPr>
                                  <m:chr m:val="̇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groupCh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groupChr>
                            <m:groupChrPr>
                              <m:chr m:val="→"/>
                              <m:pos m:val="top"/>
                              <m:vertJc m:val="bot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sty m:val="p"/>
                                  <m:brk/>
                                </m:rPr>
                                <a:rPr lang="el-GR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groupCh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6160" y="5360253"/>
                <a:ext cx="3158662" cy="10340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308858" y="5500702"/>
            <a:ext cx="110479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800" b="1" i="1" dirty="0">
                <a:latin typeface="Times New Roman"/>
                <a:cs typeface="Times New Roman"/>
              </a:rPr>
              <a:t>ω</a:t>
            </a:r>
            <a:r>
              <a:rPr lang="el-GR" sz="2800" b="1" i="1" baseline="-25000" dirty="0">
                <a:latin typeface="Times New Roman"/>
                <a:cs typeface="Times New Roman"/>
              </a:rPr>
              <a:t>0</a:t>
            </a:r>
            <a:r>
              <a:rPr lang="ru-RU" sz="2800" b="1" i="1" baseline="-25000" dirty="0">
                <a:latin typeface="Times New Roman"/>
                <a:cs typeface="Times New Roman"/>
              </a:rPr>
              <a:t> </a:t>
            </a:r>
            <a:r>
              <a:rPr lang="ru-RU" sz="2800" b="1" i="1" dirty="0">
                <a:latin typeface="Times New Roman"/>
                <a:cs typeface="Times New Roman"/>
              </a:rPr>
              <a:t>± </a:t>
            </a:r>
            <a:r>
              <a:rPr lang="el-GR" sz="2800" b="1" i="1" dirty="0">
                <a:latin typeface="Times New Roman"/>
                <a:cs typeface="Times New Roman"/>
              </a:rPr>
              <a:t>σ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8600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893746"/>
          </a:xfrm>
        </p:spPr>
        <p:txBody>
          <a:bodyPr/>
          <a:lstStyle/>
          <a:p>
            <a:r>
              <a:rPr lang="ru-RU" dirty="0"/>
              <a:t>Расщепление спектральных линий</a:t>
            </a:r>
            <a:endParaRPr lang="en-US" dirty="0"/>
          </a:p>
        </p:txBody>
      </p:sp>
      <p:pic>
        <p:nvPicPr>
          <p:cNvPr id="4" name="Content Placeholder 3" descr="zeemanspekt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3312" y="1928812"/>
            <a:ext cx="3143250" cy="39147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893746"/>
          </a:xfrm>
        </p:spPr>
        <p:txBody>
          <a:bodyPr/>
          <a:lstStyle/>
          <a:p>
            <a:r>
              <a:rPr lang="ru-RU" dirty="0"/>
              <a:t>Аномальный эффект Зеемана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Для всех несинглетных линий спектральные линии атома расщепляются на значительно большее, чем три, количество компонент, а величина расщепления кратна нормальному расщеплению </a:t>
            </a:r>
            <a:r>
              <a:rPr lang="el-GR" sz="2400" b="1" i="1" dirty="0">
                <a:latin typeface="Times New Roman"/>
                <a:cs typeface="Times New Roman"/>
              </a:rPr>
              <a:t>ν</a:t>
            </a:r>
            <a:r>
              <a:rPr lang="en-US" sz="2400" b="1" i="1" baseline="-25000" dirty="0">
                <a:latin typeface="Times New Roman"/>
                <a:cs typeface="Times New Roman"/>
              </a:rPr>
              <a:t>n</a:t>
            </a:r>
            <a:r>
              <a:rPr lang="ru-RU" sz="2400" dirty="0"/>
              <a:t>. В случае сложного (или аномального) эффекта величина расщепления сложным образом зависит от квантовых чисел </a:t>
            </a:r>
            <a:r>
              <a:rPr lang="ru-RU" sz="2400" b="1" i="1" dirty="0"/>
              <a:t>L,</a:t>
            </a:r>
            <a:r>
              <a:rPr lang="en-US" sz="2400" b="1" i="1" dirty="0"/>
              <a:t> </a:t>
            </a:r>
            <a:r>
              <a:rPr lang="ru-RU" sz="2400" b="1" i="1" dirty="0"/>
              <a:t>S,</a:t>
            </a:r>
            <a:r>
              <a:rPr lang="en-US" sz="2400" b="1" i="1" dirty="0"/>
              <a:t> </a:t>
            </a:r>
            <a:r>
              <a:rPr lang="ru-RU" sz="2400" b="1" i="1" dirty="0"/>
              <a:t>J</a:t>
            </a:r>
            <a:r>
              <a:rPr lang="ru-RU" sz="2400" dirty="0"/>
              <a:t>. Дополнительная энергия, приобретенная электроном в магнитном поле  </a:t>
            </a:r>
            <a:r>
              <a:rPr lang="ru-RU" sz="2400" b="1" i="1" dirty="0"/>
              <a:t>V</a:t>
            </a:r>
            <a:r>
              <a:rPr lang="ru-RU" sz="2400" b="1" i="1" baseline="-25000" dirty="0"/>
              <a:t>M</a:t>
            </a:r>
            <a:r>
              <a:rPr lang="ru-RU" sz="2400" dirty="0"/>
              <a:t> пропорциональна </a:t>
            </a:r>
            <a:r>
              <a:rPr lang="ru-RU" sz="2400" b="1" i="1" dirty="0"/>
              <a:t>g</a:t>
            </a:r>
            <a:r>
              <a:rPr lang="ru-RU" sz="2400" dirty="0"/>
              <a:t> </a:t>
            </a:r>
            <a:r>
              <a:rPr lang="ru-RU" sz="2400" b="1" i="1" dirty="0"/>
              <a:t>— фактору</a:t>
            </a:r>
            <a:r>
              <a:rPr lang="ru-RU" sz="2400" dirty="0"/>
              <a:t>, который называют множителем Ланде (</a:t>
            </a:r>
            <a:r>
              <a:rPr lang="ru-RU" sz="2400" b="1" i="1" dirty="0"/>
              <a:t>гиромагнитный множитель</a:t>
            </a:r>
            <a:r>
              <a:rPr lang="ru-RU" sz="2400" dirty="0"/>
              <a:t>) и который дается формулой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094148" y="5072074"/>
          <a:ext cx="4896750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Equation" r:id="rId2" imgW="2209680" imgH="419040" progId="Equation.3">
                  <p:embed/>
                </p:oleObj>
              </mc:Choice>
              <mc:Fallback>
                <p:oleObj name="Equation" r:id="rId2" imgW="22096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148" y="5072074"/>
                        <a:ext cx="4896750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h_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AD825C-09C7-4A07-B577-302FECE18B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числом «пи» (широкоэкранный формат)</Template>
  <TotalTime>0</TotalTime>
  <Words>1486</Words>
  <Application>Microsoft Office PowerPoint</Application>
  <PresentationFormat>Произвольный</PresentationFormat>
  <Paragraphs>95</Paragraphs>
  <Slides>42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Cambria Math</vt:lpstr>
      <vt:lpstr>Euphemia</vt:lpstr>
      <vt:lpstr>Times New Roman</vt:lpstr>
      <vt:lpstr>Math_16x9</vt:lpstr>
      <vt:lpstr>Equation</vt:lpstr>
      <vt:lpstr>Методы измерения физических величин</vt:lpstr>
      <vt:lpstr>Программа курса.</vt:lpstr>
      <vt:lpstr>Программа курса.</vt:lpstr>
      <vt:lpstr>Эффект Зеемана</vt:lpstr>
      <vt:lpstr>Эффект Зеемана</vt:lpstr>
      <vt:lpstr>Эффект Зеемана</vt:lpstr>
      <vt:lpstr>Эффект Зеемана</vt:lpstr>
      <vt:lpstr>Расщепление спектральных линий</vt:lpstr>
      <vt:lpstr>Аномальный эффект Зеемана</vt:lpstr>
      <vt:lpstr>Аномальный эффект Зеемана</vt:lpstr>
      <vt:lpstr>Эффект Пашена-Бака</vt:lpstr>
      <vt:lpstr>Эффект Пашена-Бака</vt:lpstr>
      <vt:lpstr>Радиоспектроскопия</vt:lpstr>
      <vt:lpstr>Электронный парамагнитный резонанс</vt:lpstr>
      <vt:lpstr>Электронный парамагнитный резонанс</vt:lpstr>
      <vt:lpstr>Электронный парамагнитный резонанс </vt:lpstr>
      <vt:lpstr>Электронный парамагнитный резонанс  </vt:lpstr>
      <vt:lpstr>Спектрометр ЭПР</vt:lpstr>
      <vt:lpstr>Спектрометр ЭПР</vt:lpstr>
      <vt:lpstr>Метод спиновых зондов</vt:lpstr>
      <vt:lpstr>Спектр ЭПР</vt:lpstr>
      <vt:lpstr>Метод спиновых ловушек</vt:lpstr>
      <vt:lpstr>Метод спиновых ловушек</vt:lpstr>
      <vt:lpstr>Применение ЭПР</vt:lpstr>
      <vt:lpstr>Ядерный магнитный резонанс</vt:lpstr>
      <vt:lpstr>Ядерный магнитный резонанс</vt:lpstr>
      <vt:lpstr>«Замораживание» орбитального момента</vt:lpstr>
      <vt:lpstr>Ядерный магнитный резонанс</vt:lpstr>
      <vt:lpstr>Магнитные моменты ядер</vt:lpstr>
      <vt:lpstr>Спектр ЯМР</vt:lpstr>
      <vt:lpstr>Химический сдвиг</vt:lpstr>
      <vt:lpstr>Презентация PowerPoint</vt:lpstr>
      <vt:lpstr>Презентация PowerPoint</vt:lpstr>
      <vt:lpstr>ЯМР (МРТ) томография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Аппарат МРТ 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2017-02-06T16:32:23Z</dcterms:created>
  <dcterms:modified xsi:type="dcterms:W3CDTF">2021-03-25T16:15:54Z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