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8"/>
  </p:notesMasterIdLst>
  <p:handoutMasterIdLst>
    <p:handoutMasterId r:id="rId29"/>
  </p:handoutMasterIdLst>
  <p:sldIdLst>
    <p:sldId id="256" r:id="rId3"/>
    <p:sldId id="267" r:id="rId4"/>
    <p:sldId id="274" r:id="rId5"/>
    <p:sldId id="284" r:id="rId6"/>
    <p:sldId id="273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76" r:id="rId15"/>
    <p:sldId id="295" r:id="rId16"/>
    <p:sldId id="294" r:id="rId17"/>
    <p:sldId id="293" r:id="rId18"/>
    <p:sldId id="285" r:id="rId19"/>
    <p:sldId id="286" r:id="rId20"/>
    <p:sldId id="290" r:id="rId21"/>
    <p:sldId id="287" r:id="rId22"/>
    <p:sldId id="288" r:id="rId23"/>
    <p:sldId id="291" r:id="rId24"/>
    <p:sldId id="292" r:id="rId25"/>
    <p:sldId id="296" r:id="rId26"/>
    <p:sldId id="275" r:id="rId2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14" autoAdjust="0"/>
    <p:restoredTop sz="94660"/>
  </p:normalViewPr>
  <p:slideViewPr>
    <p:cSldViewPr showGuides="1">
      <p:cViewPr varScale="1">
        <p:scale>
          <a:sx n="84" d="100"/>
          <a:sy n="84" d="100"/>
        </p:scale>
        <p:origin x="-78" y="-150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3/1/2019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noProof="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noProof="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 lang="ru-RU" noProof="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cxnSp>
        <p:nvCxnSpPr>
          <p:cNvPr id="33" name="Прямая соединительная линия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cxnSp>
        <p:nvCxnSpPr>
          <p:cNvPr id="7" name="Прямая соединительная линия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ru-RU" noProof="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ru-RU" noProof="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noProof="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noProof="0" dirty="0"/>
          </a:p>
        </p:txBody>
      </p:sp>
      <p:cxnSp>
        <p:nvCxnSpPr>
          <p:cNvPr id="16" name="Прямая соединительная линия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2C6F8EA-316C-41DE-B9A4-EDCC3A85ED9A}" type="datetimeFigureOut">
              <a:rPr lang="ru-RU" noProof="0" smtClean="0"/>
              <a:pPr/>
              <a:t>01.03.2019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7DC1BBB0-96F0-4077-A278-0F3FB5C104D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=""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anchor="ctr" anchorCtr="0"/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54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Методы измерения физических величин</a:t>
            </a:r>
            <a:endParaRPr lang="ru-RU" sz="54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anchor="ctr" anchorCtr="1"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rgbClr val="465562"/>
                </a:solidFill>
              </a:rPr>
              <a:t>Основные определения.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rgbClr val="465562"/>
                </a:solidFill>
              </a:rPr>
              <a:t>Система единиц.</a:t>
            </a:r>
            <a:endParaRPr lang="ru-RU" sz="3200" b="0" i="0" dirty="0">
              <a:solidFill>
                <a:srgbClr val="46556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8476" y="5949280"/>
            <a:ext cx="6206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>
                <a:solidFill>
                  <a:srgbClr val="465562"/>
                </a:solidFill>
              </a:rPr>
              <a:t>к.ф.-м.н. Соколов Андрей Валерьевич</a:t>
            </a:r>
            <a:endParaRPr lang="ru-RU" sz="2800" dirty="0">
              <a:solidFill>
                <a:srgbClr val="46556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/>
              <a:t>Русская система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3436" y="1196752"/>
            <a:ext cx="9782801" cy="497544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 десятина = 2400 кв. саженям = 10 925,4 м² ≈ 1,0925 га.</a:t>
            </a:r>
          </a:p>
          <a:p>
            <a:r>
              <a:rPr lang="ru-RU" dirty="0" smtClean="0"/>
              <a:t>1 бочка = 40 вёдрам ≈ 491,976 л (491,96 л).</a:t>
            </a:r>
          </a:p>
          <a:p>
            <a:r>
              <a:rPr lang="ru-RU" dirty="0" smtClean="0"/>
              <a:t>1 ведро = 4 четвертям ведра = 10 штофам = 1/40 бочки ≈ 12,29941 л (на 1902 г.).</a:t>
            </a:r>
          </a:p>
          <a:p>
            <a:r>
              <a:rPr lang="ru-RU" dirty="0" smtClean="0"/>
              <a:t>1 стакан ≈ 0,273 л.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четушка</a:t>
            </a:r>
            <a:r>
              <a:rPr lang="ru-RU" dirty="0" smtClean="0"/>
              <a:t> = 1/50 ведра ≈ 245,98 мл.</a:t>
            </a:r>
          </a:p>
          <a:p>
            <a:r>
              <a:rPr lang="ru-RU" dirty="0" smtClean="0"/>
              <a:t>1 чарка = 1/100 ведра = 2 шкаликам ≈ 122,99 мл.</a:t>
            </a:r>
          </a:p>
          <a:p>
            <a:r>
              <a:rPr lang="ru-RU" dirty="0" smtClean="0"/>
              <a:t>1 шкалик = 1/200 ведра ≈ 61,5 мл.</a:t>
            </a:r>
          </a:p>
          <a:p>
            <a:r>
              <a:rPr lang="ru-RU" dirty="0" smtClean="0"/>
              <a:t>1 стакан ≈ 0,273 л.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четушка</a:t>
            </a:r>
            <a:r>
              <a:rPr lang="ru-RU" dirty="0" smtClean="0"/>
              <a:t> = 1/50 ведра ≈ 245,98 мл.</a:t>
            </a:r>
          </a:p>
          <a:p>
            <a:r>
              <a:rPr lang="ru-RU" dirty="0" smtClean="0"/>
              <a:t>1 чарка = 1/100 ведра = 2 шкаликам ≈ 122,99 мл.</a:t>
            </a:r>
          </a:p>
          <a:p>
            <a:r>
              <a:rPr lang="ru-RU" dirty="0" smtClean="0"/>
              <a:t>1 шкалик = 1/200 ведра ≈ 61,5 мл.</a:t>
            </a:r>
          </a:p>
          <a:p>
            <a:r>
              <a:rPr lang="ru-RU" dirty="0"/>
              <a:t>1 фунт = 0,40951241 </a:t>
            </a:r>
            <a:r>
              <a:rPr lang="ru-RU" dirty="0" smtClean="0"/>
              <a:t>кг.</a:t>
            </a: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646961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Английская система 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3892" y="1600200"/>
            <a:ext cx="10081120" cy="4572000"/>
          </a:xfrm>
        </p:spPr>
        <p:txBody>
          <a:bodyPr>
            <a:normAutofit fontScale="70000" lnSpcReduction="20000"/>
          </a:bodyPr>
          <a:lstStyle/>
          <a:p>
            <a:r>
              <a:rPr lang="ru-RU" sz="2900" dirty="0"/>
              <a:t>1 морская миля (</a:t>
            </a:r>
            <a:r>
              <a:rPr lang="en-US" sz="2900" dirty="0"/>
              <a:t>nautical mile, </a:t>
            </a:r>
            <a:r>
              <a:rPr lang="ru-RU" sz="2900" dirty="0"/>
              <a:t>Великобритания) = 10 кабельтовым = 1,853256 км</a:t>
            </a:r>
          </a:p>
          <a:p>
            <a:r>
              <a:rPr lang="ru-RU" sz="2900" dirty="0"/>
              <a:t>1 морская миля (</a:t>
            </a:r>
            <a:r>
              <a:rPr lang="en-US" sz="2900" dirty="0"/>
              <a:t>nautical mile, </a:t>
            </a:r>
            <a:r>
              <a:rPr lang="ru-RU" sz="2900" dirty="0"/>
              <a:t>США, с 1 июля 1954) = 1,852 км</a:t>
            </a:r>
          </a:p>
          <a:p>
            <a:r>
              <a:rPr lang="ru-RU" sz="2900" dirty="0"/>
              <a:t>1 кабельтов (</a:t>
            </a:r>
            <a:r>
              <a:rPr lang="en-US" sz="2900" dirty="0"/>
              <a:t>cable, </a:t>
            </a:r>
            <a:r>
              <a:rPr lang="ru-RU" sz="2900" dirty="0"/>
              <a:t>Великобритания) = 185,3182 м</a:t>
            </a:r>
          </a:p>
          <a:p>
            <a:r>
              <a:rPr lang="ru-RU" sz="2900" dirty="0"/>
              <a:t>1 кабельтов (</a:t>
            </a:r>
            <a:r>
              <a:rPr lang="en-US" sz="2900" dirty="0"/>
              <a:t>cable, </a:t>
            </a:r>
            <a:r>
              <a:rPr lang="ru-RU" sz="2900" dirty="0"/>
              <a:t>США) = 185,3249 м</a:t>
            </a:r>
          </a:p>
          <a:p>
            <a:r>
              <a:rPr lang="ru-RU" sz="2900" dirty="0"/>
              <a:t>1 уставная миля (</a:t>
            </a:r>
            <a:r>
              <a:rPr lang="en-US" sz="2900" dirty="0"/>
              <a:t>statute mile) = 8 </a:t>
            </a:r>
            <a:r>
              <a:rPr lang="ru-RU" sz="2900" dirty="0"/>
              <a:t>фурлонгам = 5 280 футам = 1609,344 м</a:t>
            </a:r>
          </a:p>
          <a:p>
            <a:r>
              <a:rPr lang="ru-RU" sz="2900" dirty="0"/>
              <a:t>1 ярд (</a:t>
            </a:r>
            <a:r>
              <a:rPr lang="en-US" sz="2900" dirty="0"/>
              <a:t>yard) = 3 </a:t>
            </a:r>
            <a:r>
              <a:rPr lang="ru-RU" sz="2900" dirty="0"/>
              <a:t>футам = 0,9144 м</a:t>
            </a:r>
          </a:p>
          <a:p>
            <a:r>
              <a:rPr lang="ru-RU" sz="2900" dirty="0"/>
              <a:t>1 фут (</a:t>
            </a:r>
            <a:r>
              <a:rPr lang="en-US" sz="2900" dirty="0"/>
              <a:t>foot) = 3 </a:t>
            </a:r>
            <a:r>
              <a:rPr lang="ru-RU" sz="2900" dirty="0" err="1"/>
              <a:t>хэндам</a:t>
            </a:r>
            <a:r>
              <a:rPr lang="ru-RU" sz="2900" dirty="0"/>
              <a:t> = 12 дюймам = 0,3048 м</a:t>
            </a:r>
          </a:p>
          <a:p>
            <a:r>
              <a:rPr lang="ru-RU" sz="2900" dirty="0" smtClean="0"/>
              <a:t>1 </a:t>
            </a:r>
            <a:r>
              <a:rPr lang="ru-RU" sz="2900" dirty="0"/>
              <a:t>дюйм (</a:t>
            </a:r>
            <a:r>
              <a:rPr lang="en-US" sz="2900" dirty="0"/>
              <a:t>inch) = 12 </a:t>
            </a:r>
            <a:r>
              <a:rPr lang="ru-RU" sz="2900" dirty="0"/>
              <a:t>линиям = 72 точкам = 1000 милам = 2,54 см</a:t>
            </a:r>
          </a:p>
          <a:p>
            <a:r>
              <a:rPr lang="ru-RU" sz="2900" dirty="0"/>
              <a:t>1 линия (</a:t>
            </a:r>
            <a:r>
              <a:rPr lang="en-US" sz="2900" dirty="0"/>
              <a:t>line) = 6 </a:t>
            </a:r>
            <a:r>
              <a:rPr lang="ru-RU" sz="2900" dirty="0"/>
              <a:t>точкам = 2,1167 мм</a:t>
            </a:r>
          </a:p>
          <a:p>
            <a:r>
              <a:rPr lang="ru-RU" sz="2900" dirty="0"/>
              <a:t>1 точка (</a:t>
            </a:r>
            <a:r>
              <a:rPr lang="en-US" sz="2900" dirty="0"/>
              <a:t>point) = 0,353 </a:t>
            </a:r>
            <a:r>
              <a:rPr lang="ru-RU" sz="2900" dirty="0" smtClean="0"/>
              <a:t>мм</a:t>
            </a:r>
          </a:p>
          <a:p>
            <a:r>
              <a:rPr lang="ru-RU" sz="2900" dirty="0"/>
              <a:t>1 акр (</a:t>
            </a:r>
            <a:r>
              <a:rPr lang="ru-RU" sz="2900" dirty="0" err="1"/>
              <a:t>acre</a:t>
            </a:r>
            <a:r>
              <a:rPr lang="ru-RU" sz="2900" dirty="0"/>
              <a:t>) = 4 рудам = 4046,86 м²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729606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Английская система 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3436" y="1600200"/>
            <a:ext cx="9782801" cy="4853136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1 фунт (</a:t>
            </a:r>
            <a:r>
              <a:rPr lang="en-US" sz="2400" dirty="0"/>
              <a:t>pound, </a:t>
            </a:r>
            <a:r>
              <a:rPr lang="ru-RU" sz="2400" dirty="0"/>
              <a:t>лат. </a:t>
            </a:r>
            <a:r>
              <a:rPr lang="en-US" sz="2400" dirty="0" err="1"/>
              <a:t>pondus</a:t>
            </a:r>
            <a:r>
              <a:rPr lang="en-US" sz="2400" dirty="0"/>
              <a:t>, </a:t>
            </a:r>
            <a:r>
              <a:rPr lang="ru-RU" sz="2400" dirty="0"/>
              <a:t>сокр. </a:t>
            </a:r>
            <a:r>
              <a:rPr lang="en-US" sz="2400" dirty="0" err="1"/>
              <a:t>lb</a:t>
            </a:r>
            <a:r>
              <a:rPr lang="en-US" sz="2400" dirty="0"/>
              <a:t>) = 16 </a:t>
            </a:r>
            <a:r>
              <a:rPr lang="ru-RU" sz="2400" dirty="0"/>
              <a:t>унциям = 7000 </a:t>
            </a:r>
            <a:r>
              <a:rPr lang="ru-RU" sz="2400" dirty="0" err="1"/>
              <a:t>гранов</a:t>
            </a:r>
            <a:r>
              <a:rPr lang="ru-RU" sz="2400" dirty="0"/>
              <a:t> = 453,59237 г</a:t>
            </a:r>
          </a:p>
          <a:p>
            <a:r>
              <a:rPr lang="ru-RU" sz="2400" dirty="0"/>
              <a:t>1 унция (</a:t>
            </a:r>
            <a:r>
              <a:rPr lang="en-US" sz="2400" dirty="0"/>
              <a:t>ounce, </a:t>
            </a:r>
            <a:r>
              <a:rPr lang="en-US" sz="2400" dirty="0" err="1"/>
              <a:t>oz</a:t>
            </a:r>
            <a:r>
              <a:rPr lang="en-US" sz="2400" dirty="0"/>
              <a:t>) = 16 </a:t>
            </a:r>
            <a:r>
              <a:rPr lang="ru-RU" sz="2400" dirty="0"/>
              <a:t>драхмам = 437,5 гранам = 28,349523125 г</a:t>
            </a:r>
          </a:p>
          <a:p>
            <a:r>
              <a:rPr lang="ru-RU" sz="2400" dirty="0"/>
              <a:t>1 драхма (</a:t>
            </a:r>
            <a:r>
              <a:rPr lang="en-US" sz="2400" dirty="0"/>
              <a:t>dram)= 1/16 </a:t>
            </a:r>
            <a:r>
              <a:rPr lang="ru-RU" sz="2400" dirty="0"/>
              <a:t>унции = 27,34375 гран = 1,7718451953125 г</a:t>
            </a:r>
          </a:p>
          <a:p>
            <a:r>
              <a:rPr lang="ru-RU" sz="2400" dirty="0" smtClean="0"/>
              <a:t>1 </a:t>
            </a:r>
            <a:r>
              <a:rPr lang="ru-RU" sz="2400" dirty="0"/>
              <a:t>баррель для жидкости = 31,5 </a:t>
            </a:r>
            <a:r>
              <a:rPr lang="ru-RU" sz="2400" dirty="0" smtClean="0"/>
              <a:t>= </a:t>
            </a:r>
            <a:r>
              <a:rPr lang="ru-RU" sz="2400" dirty="0"/>
              <a:t>119,2 л (дм³)</a:t>
            </a:r>
          </a:p>
          <a:p>
            <a:r>
              <a:rPr lang="ru-RU" sz="2400" dirty="0"/>
              <a:t>1 баррель для сырой нефти = 42,2 галлонов = 158,97 л (дм³)</a:t>
            </a:r>
          </a:p>
          <a:p>
            <a:r>
              <a:rPr lang="ru-RU" sz="2400" dirty="0"/>
              <a:t>1 галлон амер. = 0,833 галлона англ. = 3,784 л (дм³)</a:t>
            </a:r>
          </a:p>
          <a:p>
            <a:r>
              <a:rPr lang="ru-RU" sz="2400" dirty="0"/>
              <a:t>1 кварта амер. = 0,833 кварты англ. = 0,946 л (дм³)</a:t>
            </a:r>
          </a:p>
          <a:p>
            <a:r>
              <a:rPr lang="ru-RU" sz="2400" dirty="0"/>
              <a:t>1 пинта жидкая амер. = 1/8 амер. галлона = 0,473 л (дм³)</a:t>
            </a:r>
          </a:p>
          <a:p>
            <a:r>
              <a:rPr lang="ru-RU" sz="2400" dirty="0" smtClean="0"/>
              <a:t>1 </a:t>
            </a:r>
            <a:r>
              <a:rPr lang="ru-RU" sz="2400" dirty="0"/>
              <a:t>унция жидкая (</a:t>
            </a:r>
            <a:r>
              <a:rPr lang="en-US" sz="2400" dirty="0" err="1"/>
              <a:t>fl</a:t>
            </a:r>
            <a:r>
              <a:rPr lang="en-US" sz="2400" dirty="0"/>
              <a:t> </a:t>
            </a:r>
            <a:r>
              <a:rPr lang="en-US" sz="2400" dirty="0" err="1"/>
              <a:t>oz</a:t>
            </a:r>
            <a:r>
              <a:rPr lang="en-US" sz="2400" dirty="0"/>
              <a:t>) = 1/128 </a:t>
            </a:r>
            <a:r>
              <a:rPr lang="ru-RU" sz="2400" dirty="0"/>
              <a:t>галлона = 1,041 унции англ. = 2 ст. ложки = 1/8 стакана = 29,56 мл (см³</a:t>
            </a:r>
            <a:r>
              <a:rPr lang="ru-RU" sz="2400" dirty="0" smtClean="0"/>
              <a:t>)</a:t>
            </a:r>
          </a:p>
          <a:p>
            <a:r>
              <a:rPr lang="ru-RU" sz="2400" dirty="0" smtClean="0"/>
              <a:t>1 </a:t>
            </a:r>
            <a:r>
              <a:rPr lang="en-US" sz="2400" dirty="0" smtClean="0"/>
              <a:t>BTU (British thermal unit) = </a:t>
            </a:r>
            <a:r>
              <a:rPr lang="ru-RU" sz="2400" dirty="0"/>
              <a:t>единица измерения </a:t>
            </a:r>
            <a:r>
              <a:rPr lang="ru-RU" sz="2400" dirty="0" smtClean="0"/>
              <a:t>энергии, определяемая </a:t>
            </a:r>
            <a:r>
              <a:rPr lang="ru-RU" sz="2400" dirty="0"/>
              <a:t>как количество тепла, необходимое для подогрева 1 фунта воды на 1 градус Фаренгейта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2799653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Метрические системы измерения физических величин.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93436" y="1268760"/>
            <a:ext cx="9782801" cy="4903440"/>
          </a:xfrm>
        </p:spPr>
        <p:txBody>
          <a:bodyPr>
            <a:normAutofit/>
          </a:bodyPr>
          <a:lstStyle/>
          <a:p>
            <a:pPr marL="246888" indent="-246888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Как следует из названия еденицей длины этих систем является метр или его производные.</a:t>
            </a:r>
          </a:p>
          <a:p>
            <a:pPr marL="246888" indent="-246888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Существует несколько таких систем, самые известные:</a:t>
            </a: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 smtClean="0">
                <a:solidFill>
                  <a:srgbClr val="465562"/>
                </a:solidFill>
              </a:rPr>
              <a:t>СГС (сантиметр-грамм-секунда) была предложена немецким ученым Гауссом в 1832</a:t>
            </a:r>
            <a:r>
              <a:rPr lang="en-US" dirty="0" smtClean="0">
                <a:solidFill>
                  <a:srgbClr val="465562"/>
                </a:solidFill>
              </a:rPr>
              <a:t>.</a:t>
            </a:r>
            <a:r>
              <a:rPr lang="ru-RU" dirty="0" smtClean="0">
                <a:solidFill>
                  <a:srgbClr val="465562"/>
                </a:solidFill>
              </a:rPr>
              <a:t> Удобна для физических расчётов. </a:t>
            </a: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 smtClean="0">
                <a:solidFill>
                  <a:srgbClr val="465562"/>
                </a:solidFill>
              </a:rPr>
              <a:t>МКГСС (метр килограмм-сила секунда) – техническая система едениц. Возникла в середине </a:t>
            </a:r>
            <a:r>
              <a:rPr lang="en-US" dirty="0" smtClean="0">
                <a:solidFill>
                  <a:srgbClr val="465562"/>
                </a:solidFill>
              </a:rPr>
              <a:t>XIX </a:t>
            </a:r>
            <a:r>
              <a:rPr lang="ru-RU" dirty="0" smtClean="0">
                <a:solidFill>
                  <a:srgbClr val="465562"/>
                </a:solidFill>
              </a:rPr>
              <a:t>века, стандарт был принят в 1901 году. В СССР использовалась преимущественно в промышленности. В настоящее время не используется.</a:t>
            </a:r>
            <a:r>
              <a:rPr lang="en-US" dirty="0" smtClean="0">
                <a:solidFill>
                  <a:srgbClr val="465562"/>
                </a:solidFill>
              </a:rPr>
              <a:t> </a:t>
            </a:r>
            <a:endParaRPr lang="ru-RU" dirty="0" smtClean="0">
              <a:solidFill>
                <a:srgbClr val="465562"/>
              </a:solidFill>
            </a:endParaRP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endParaRPr lang="ru-RU" dirty="0" smtClean="0">
              <a:solidFill>
                <a:srgbClr val="46556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2246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СГС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593436" y="1268760"/>
            <a:ext cx="9782801" cy="4903440"/>
          </a:xfrm>
        </p:spPr>
        <p:txBody>
          <a:bodyPr>
            <a:normAutofit/>
          </a:bodyPr>
          <a:lstStyle/>
          <a:p>
            <a:pPr>
              <a:buClr>
                <a:srgbClr val="465562"/>
              </a:buCl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465562"/>
                </a:solidFill>
              </a:rPr>
              <a:t>СГС (сантиметр-грамм-секунда) была предложена немецким ученым Гауссом в 1832</a:t>
            </a:r>
            <a:r>
              <a:rPr lang="en-US" sz="2400" dirty="0" smtClean="0">
                <a:solidFill>
                  <a:srgbClr val="465562"/>
                </a:solidFill>
              </a:rPr>
              <a:t>. </a:t>
            </a:r>
            <a:endParaRPr lang="ru-RU" sz="2400" dirty="0" smtClean="0">
              <a:solidFill>
                <a:srgbClr val="465562"/>
              </a:solidFill>
            </a:endParaRPr>
          </a:p>
          <a:p>
            <a:pPr>
              <a:buClr>
                <a:srgbClr val="465562"/>
              </a:buCl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465562"/>
                </a:solidFill>
              </a:rPr>
              <a:t>Усовершенствована Максвеллом и Томсоном, которые в 1874 году ввели в систему электромагнитные еденицы измерений.</a:t>
            </a:r>
          </a:p>
          <a:p>
            <a:pPr>
              <a:buClr>
                <a:srgbClr val="465562"/>
              </a:buCl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465562"/>
                </a:solidFill>
              </a:rPr>
              <a:t>В 60-х годах </a:t>
            </a:r>
            <a:r>
              <a:rPr lang="en-US" sz="2400" dirty="0" smtClean="0">
                <a:solidFill>
                  <a:srgbClr val="465562"/>
                </a:solidFill>
              </a:rPr>
              <a:t>XX</a:t>
            </a:r>
            <a:r>
              <a:rPr lang="ru-RU" sz="2400" dirty="0" smtClean="0">
                <a:solidFill>
                  <a:srgbClr val="465562"/>
                </a:solidFill>
              </a:rPr>
              <a:t> века практически вышла из употребления, однакао по-прежнему используется в электродинамике и астрофизике</a:t>
            </a:r>
          </a:p>
          <a:p>
            <a:pPr>
              <a:buClr>
                <a:srgbClr val="465562"/>
              </a:buClr>
              <a:buFont typeface="Arial" pitchFamily="34" charset="0"/>
              <a:buChar char="•"/>
            </a:pPr>
            <a:endParaRPr lang="ru-RU" dirty="0" smtClean="0">
              <a:solidFill>
                <a:srgbClr val="46556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4412" y="3886200"/>
            <a:ext cx="5580758" cy="265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465562"/>
                </a:solidFill>
              </a:rPr>
              <a:t>энергия </a:t>
            </a:r>
            <a:r>
              <a:rPr lang="ru-RU" dirty="0">
                <a:solidFill>
                  <a:srgbClr val="465562"/>
                </a:solidFill>
              </a:rPr>
              <a:t>— эрг, г·см²/с²;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мощность — эрг/с, г·см²/с³;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давление — бария, дин/см², г/(см·с²);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динамическая вязкость — пуаз, г/(</a:t>
            </a:r>
            <a:r>
              <a:rPr lang="ru-RU" dirty="0" err="1">
                <a:solidFill>
                  <a:srgbClr val="465562"/>
                </a:solidFill>
              </a:rPr>
              <a:t>см·с</a:t>
            </a:r>
            <a:r>
              <a:rPr lang="ru-RU" dirty="0">
                <a:solidFill>
                  <a:srgbClr val="465562"/>
                </a:solidFill>
              </a:rPr>
              <a:t>);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кинематическая вязкость — стокс, см²/с;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количество вещества — моль (моль).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0012" y="3962400"/>
            <a:ext cx="4464496" cy="265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Длина — </a:t>
            </a:r>
            <a:r>
              <a:rPr lang="ru-RU" b="1" dirty="0" smtClean="0">
                <a:solidFill>
                  <a:srgbClr val="465562"/>
                </a:solidFill>
              </a:rPr>
              <a:t>С</a:t>
            </a:r>
            <a:r>
              <a:rPr lang="ru-RU" dirty="0" smtClean="0">
                <a:solidFill>
                  <a:srgbClr val="465562"/>
                </a:solidFill>
              </a:rPr>
              <a:t>антиметр </a:t>
            </a:r>
            <a:r>
              <a:rPr lang="ru-RU" dirty="0">
                <a:solidFill>
                  <a:srgbClr val="465562"/>
                </a:solidFill>
              </a:rPr>
              <a:t>(см);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масса — </a:t>
            </a:r>
            <a:r>
              <a:rPr lang="ru-RU" b="1" dirty="0" smtClean="0">
                <a:solidFill>
                  <a:srgbClr val="465562"/>
                </a:solidFill>
              </a:rPr>
              <a:t>Г</a:t>
            </a:r>
            <a:r>
              <a:rPr lang="ru-RU" dirty="0" smtClean="0">
                <a:solidFill>
                  <a:srgbClr val="465562"/>
                </a:solidFill>
              </a:rPr>
              <a:t>рамм </a:t>
            </a:r>
            <a:r>
              <a:rPr lang="ru-RU" dirty="0">
                <a:solidFill>
                  <a:srgbClr val="465562"/>
                </a:solidFill>
              </a:rPr>
              <a:t>(г);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время — </a:t>
            </a:r>
            <a:r>
              <a:rPr lang="ru-RU" b="1" dirty="0" smtClean="0">
                <a:solidFill>
                  <a:srgbClr val="465562"/>
                </a:solidFill>
              </a:rPr>
              <a:t>С</a:t>
            </a:r>
            <a:r>
              <a:rPr lang="ru-RU" dirty="0" smtClean="0">
                <a:solidFill>
                  <a:srgbClr val="465562"/>
                </a:solidFill>
              </a:rPr>
              <a:t>екунда </a:t>
            </a:r>
            <a:r>
              <a:rPr lang="ru-RU" dirty="0">
                <a:solidFill>
                  <a:srgbClr val="465562"/>
                </a:solidFill>
              </a:rPr>
              <a:t>(с</a:t>
            </a:r>
            <a:r>
              <a:rPr lang="ru-RU" dirty="0" smtClean="0">
                <a:solidFill>
                  <a:srgbClr val="465562"/>
                </a:solidFill>
              </a:rPr>
              <a:t>);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скорость — см/с;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ускорение — </a:t>
            </a:r>
            <a:r>
              <a:rPr lang="ru-RU" dirty="0" err="1">
                <a:solidFill>
                  <a:srgbClr val="465562"/>
                </a:solidFill>
              </a:rPr>
              <a:t>гал</a:t>
            </a:r>
            <a:r>
              <a:rPr lang="ru-RU" dirty="0">
                <a:solidFill>
                  <a:srgbClr val="465562"/>
                </a:solidFill>
              </a:rPr>
              <a:t>, см/с²;</a:t>
            </a:r>
          </a:p>
          <a:p>
            <a:pPr lvl="2">
              <a:spcBef>
                <a:spcPts val="1400"/>
              </a:spcBef>
              <a:buClr>
                <a:srgbClr val="465562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465562"/>
                </a:solidFill>
              </a:rPr>
              <a:t>сила — дина, </a:t>
            </a:r>
            <a:r>
              <a:rPr lang="ru-RU" dirty="0" err="1">
                <a:solidFill>
                  <a:srgbClr val="465562"/>
                </a:solidFill>
              </a:rPr>
              <a:t>г·см</a:t>
            </a:r>
            <a:r>
              <a:rPr lang="ru-RU" dirty="0">
                <a:solidFill>
                  <a:srgbClr val="465562"/>
                </a:solidFill>
              </a:rPr>
              <a:t>/с²;</a:t>
            </a:r>
          </a:p>
        </p:txBody>
      </p:sp>
    </p:spTree>
    <p:extLst>
      <p:ext uri="{BB962C8B-B14F-4D97-AF65-F5344CB8AC3E}">
        <p14:creationId xmlns="" xmlns:p14="http://schemas.microsoft.com/office/powerpoint/2010/main" val="2672246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Системы СГСЭ и СГСМ</a:t>
            </a:r>
            <a:endParaRPr lang="ru-RU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41612" y="2209800"/>
          <a:ext cx="2354263" cy="1125538"/>
        </p:xfrm>
        <a:graphic>
          <a:graphicData uri="http://schemas.openxmlformats.org/presentationml/2006/ole">
            <p:oleObj spid="_x0000_s1026" name="Equation" r:id="rId3" imgW="1143000" imgH="54576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ph idx="1"/>
          </p:nvPr>
        </p:nvGraphicFramePr>
        <p:xfrm>
          <a:off x="6551612" y="2209799"/>
          <a:ext cx="2514600" cy="1143001"/>
        </p:xfrm>
        <a:graphic>
          <a:graphicData uri="http://schemas.openxmlformats.org/presentationml/2006/ole">
            <p:oleObj spid="_x0000_s1027" name="Equation" r:id="rId4" imgW="1358640" imgH="54576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1612" y="1752600"/>
            <a:ext cx="6461705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>
                <a:solidFill>
                  <a:srgbClr val="465562"/>
                </a:solidFill>
              </a:rPr>
              <a:t>СГСЭ (</a:t>
            </a:r>
            <a:r>
              <a:rPr lang="el-GR" sz="2800" dirty="0" smtClean="0">
                <a:solidFill>
                  <a:srgbClr val="465562"/>
                </a:solidFill>
                <a:latin typeface="Calibri"/>
              </a:rPr>
              <a:t>ε</a:t>
            </a:r>
            <a:r>
              <a:rPr lang="ru-RU" sz="2800" dirty="0" smtClean="0">
                <a:solidFill>
                  <a:srgbClr val="465562"/>
                </a:solidFill>
                <a:latin typeface="Calibri"/>
              </a:rPr>
              <a:t>=1, µ=1/с</a:t>
            </a:r>
            <a:r>
              <a:rPr lang="ru-RU" sz="2800" baseline="30000" dirty="0" smtClean="0">
                <a:solidFill>
                  <a:srgbClr val="465562"/>
                </a:solidFill>
                <a:latin typeface="Calibri"/>
              </a:rPr>
              <a:t>2</a:t>
            </a:r>
            <a:r>
              <a:rPr lang="ru-RU" sz="2800" dirty="0" smtClean="0">
                <a:solidFill>
                  <a:srgbClr val="465562"/>
                </a:solidFill>
                <a:latin typeface="Calibri"/>
              </a:rPr>
              <a:t>)</a:t>
            </a:r>
            <a:r>
              <a:rPr lang="en-US" sz="2800" dirty="0" smtClean="0">
                <a:solidFill>
                  <a:srgbClr val="465562"/>
                </a:solidFill>
                <a:latin typeface="Calibri"/>
              </a:rPr>
              <a:t>,</a:t>
            </a:r>
            <a:r>
              <a:rPr lang="ru-RU" sz="2800" dirty="0" smtClean="0">
                <a:solidFill>
                  <a:srgbClr val="465562"/>
                </a:solidFill>
                <a:latin typeface="Calibri"/>
              </a:rPr>
              <a:t>   </a:t>
            </a:r>
            <a:r>
              <a:rPr lang="ru-RU" sz="2800" dirty="0" smtClean="0">
                <a:solidFill>
                  <a:srgbClr val="465562"/>
                </a:solidFill>
              </a:rPr>
              <a:t>СГСМ</a:t>
            </a:r>
            <a:r>
              <a:rPr lang="en-US" sz="2800" dirty="0" smtClean="0">
                <a:solidFill>
                  <a:srgbClr val="465562"/>
                </a:solidFill>
              </a:rPr>
              <a:t> </a:t>
            </a:r>
            <a:r>
              <a:rPr lang="ru-RU" sz="2800" dirty="0" smtClean="0">
                <a:solidFill>
                  <a:srgbClr val="465562"/>
                </a:solidFill>
              </a:rPr>
              <a:t>(</a:t>
            </a:r>
            <a:r>
              <a:rPr lang="el-GR" sz="2800" dirty="0" smtClean="0">
                <a:solidFill>
                  <a:srgbClr val="465562"/>
                </a:solidFill>
                <a:latin typeface="Calibri"/>
              </a:rPr>
              <a:t>ε</a:t>
            </a:r>
            <a:r>
              <a:rPr lang="ru-RU" sz="2800" dirty="0" smtClean="0">
                <a:solidFill>
                  <a:srgbClr val="465562"/>
                </a:solidFill>
                <a:latin typeface="Calibri"/>
              </a:rPr>
              <a:t>=1/с</a:t>
            </a:r>
            <a:r>
              <a:rPr lang="ru-RU" sz="2800" baseline="30000" dirty="0" smtClean="0">
                <a:solidFill>
                  <a:srgbClr val="465562"/>
                </a:solidFill>
                <a:latin typeface="Calibri"/>
              </a:rPr>
              <a:t>2</a:t>
            </a:r>
            <a:r>
              <a:rPr lang="ru-RU" sz="2800" dirty="0" smtClean="0">
                <a:solidFill>
                  <a:srgbClr val="465562"/>
                </a:solidFill>
                <a:latin typeface="Calibri"/>
              </a:rPr>
              <a:t>, µ=1)</a:t>
            </a:r>
            <a:endParaRPr lang="en-US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37263" y="3321050"/>
          <a:ext cx="114300" cy="215900"/>
        </p:xfrm>
        <a:graphic>
          <a:graphicData uri="http://schemas.openxmlformats.org/presentationml/2006/ole">
            <p:oleObj spid="_x0000_s1028" name="Equation" r:id="rId5" imgW="114120" imgH="2156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665412" y="3886200"/>
          <a:ext cx="2514600" cy="838200"/>
        </p:xfrm>
        <a:graphic>
          <a:graphicData uri="http://schemas.openxmlformats.org/presentationml/2006/ole">
            <p:oleObj spid="_x0000_s1029" name="Equation" r:id="rId6" imgW="1447560" imgH="48240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399212" y="3886200"/>
          <a:ext cx="2470151" cy="858839"/>
        </p:xfrm>
        <a:graphic>
          <a:graphicData uri="http://schemas.openxmlformats.org/presentationml/2006/ole">
            <p:oleObj spid="_x0000_s1030" name="Equation" r:id="rId7" imgW="1307880" imgH="419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899807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Метрические системы измерения физических величин.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>
                <a:solidFill>
                  <a:srgbClr val="465562"/>
                </a:solidFill>
              </a:rPr>
              <a:t>Включает три основные </a:t>
            </a:r>
            <a:r>
              <a:rPr lang="ru-RU" dirty="0" err="1">
                <a:solidFill>
                  <a:srgbClr val="465562"/>
                </a:solidFill>
              </a:rPr>
              <a:t>еденицы</a:t>
            </a:r>
            <a:r>
              <a:rPr lang="ru-RU" dirty="0">
                <a:solidFill>
                  <a:srgbClr val="465562"/>
                </a:solidFill>
              </a:rPr>
              <a:t> и несколько производных – дина, бария, пуаз, стокс, моль, эрг. Удобна для физических расчётов. Есть разновидности – СГСЭ (</a:t>
            </a:r>
            <a:r>
              <a:rPr lang="el-GR" dirty="0">
                <a:solidFill>
                  <a:srgbClr val="465562"/>
                </a:solidFill>
                <a:latin typeface="Calibri"/>
              </a:rPr>
              <a:t>ε</a:t>
            </a:r>
            <a:r>
              <a:rPr lang="ru-RU" dirty="0">
                <a:solidFill>
                  <a:srgbClr val="465562"/>
                </a:solidFill>
                <a:latin typeface="Calibri"/>
              </a:rPr>
              <a:t>=1, µ=1/с</a:t>
            </a:r>
            <a:r>
              <a:rPr lang="ru-RU" baseline="30000" dirty="0">
                <a:solidFill>
                  <a:srgbClr val="465562"/>
                </a:solidFill>
                <a:latin typeface="Calibri"/>
              </a:rPr>
              <a:t>2</a:t>
            </a:r>
            <a:r>
              <a:rPr lang="ru-RU" dirty="0">
                <a:solidFill>
                  <a:srgbClr val="465562"/>
                </a:solidFill>
                <a:latin typeface="Calibri"/>
              </a:rPr>
              <a:t>)</a:t>
            </a:r>
            <a:r>
              <a:rPr lang="en-US" dirty="0">
                <a:solidFill>
                  <a:srgbClr val="465562"/>
                </a:solidFill>
                <a:latin typeface="Calibri"/>
              </a:rPr>
              <a:t>,</a:t>
            </a:r>
            <a:r>
              <a:rPr lang="ru-RU" dirty="0">
                <a:solidFill>
                  <a:srgbClr val="465562"/>
                </a:solidFill>
                <a:latin typeface="Calibri"/>
              </a:rPr>
              <a:t>   </a:t>
            </a:r>
            <a:r>
              <a:rPr lang="ru-RU" dirty="0">
                <a:solidFill>
                  <a:srgbClr val="465562"/>
                </a:solidFill>
              </a:rPr>
              <a:t>СГСМ</a:t>
            </a:r>
            <a:r>
              <a:rPr lang="en-US" dirty="0">
                <a:solidFill>
                  <a:srgbClr val="465562"/>
                </a:solidFill>
              </a:rPr>
              <a:t> </a:t>
            </a:r>
            <a:r>
              <a:rPr lang="ru-RU" dirty="0">
                <a:solidFill>
                  <a:srgbClr val="465562"/>
                </a:solidFill>
              </a:rPr>
              <a:t>(</a:t>
            </a:r>
            <a:r>
              <a:rPr lang="el-GR" dirty="0">
                <a:solidFill>
                  <a:srgbClr val="465562"/>
                </a:solidFill>
                <a:latin typeface="Calibri"/>
              </a:rPr>
              <a:t>ε</a:t>
            </a:r>
            <a:r>
              <a:rPr lang="ru-RU" dirty="0">
                <a:solidFill>
                  <a:srgbClr val="465562"/>
                </a:solidFill>
                <a:latin typeface="Calibri"/>
              </a:rPr>
              <a:t>=1/с</a:t>
            </a:r>
            <a:r>
              <a:rPr lang="ru-RU" baseline="30000" dirty="0">
                <a:solidFill>
                  <a:srgbClr val="465562"/>
                </a:solidFill>
                <a:latin typeface="Calibri"/>
              </a:rPr>
              <a:t>2</a:t>
            </a:r>
            <a:r>
              <a:rPr lang="ru-RU" dirty="0">
                <a:solidFill>
                  <a:srgbClr val="465562"/>
                </a:solidFill>
                <a:latin typeface="Calibri"/>
              </a:rPr>
              <a:t>, µ=1)</a:t>
            </a:r>
            <a:r>
              <a:rPr lang="ru-RU" dirty="0">
                <a:solidFill>
                  <a:srgbClr val="465562"/>
                </a:solidFill>
              </a:rPr>
              <a:t>. Широко используется в теоретической физике и астрофизике.</a:t>
            </a: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>
                <a:solidFill>
                  <a:srgbClr val="465562"/>
                </a:solidFill>
              </a:rPr>
              <a:t>МКГСС (метр килограмм-сила секунда) – техническая система </a:t>
            </a:r>
            <a:r>
              <a:rPr lang="ru-RU" dirty="0" err="1">
                <a:solidFill>
                  <a:srgbClr val="465562"/>
                </a:solidFill>
              </a:rPr>
              <a:t>едениц</a:t>
            </a:r>
            <a:r>
              <a:rPr lang="ru-RU" dirty="0">
                <a:solidFill>
                  <a:srgbClr val="465562"/>
                </a:solidFill>
              </a:rPr>
              <a:t>. Возникла в середине </a:t>
            </a:r>
            <a:r>
              <a:rPr lang="en-US" dirty="0">
                <a:solidFill>
                  <a:srgbClr val="465562"/>
                </a:solidFill>
              </a:rPr>
              <a:t>XIX </a:t>
            </a:r>
            <a:r>
              <a:rPr lang="ru-RU" dirty="0">
                <a:solidFill>
                  <a:srgbClr val="465562"/>
                </a:solidFill>
              </a:rPr>
              <a:t>века, стандарт был принят в 1901 году. В СССР использовалась преимущественно в промышленности. В настоящее время использование не предусмотрено.</a:t>
            </a:r>
          </a:p>
          <a:p>
            <a:pPr marL="246888" indent="-246888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endParaRPr lang="ru-RU" dirty="0">
              <a:solidFill>
                <a:srgbClr val="46556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9250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Метрические системы измерения физических величин.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 smtClean="0">
                <a:solidFill>
                  <a:srgbClr val="465562"/>
                </a:solidFill>
              </a:rPr>
              <a:t>МКС (метр-килограмм-секунда)  была предложена как замена СГС, из-за неудобства многих едениц последней для практического применения. В СССР использовалась с момента возникновения и до 1960 года. Вошла в СИ как структурная часть. Есть две производные системы едениц, основанные на МКС: МКСА (метр-килограмм-секунда-ампер), введена в СССР в 1956 году, и МКСК (метр-килограмм-секунда-кельвин) введена в СССР в 1961 году.</a:t>
            </a: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sz="24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МСК (метр секунда кандела) Вошла в СИ в 1967 году.</a:t>
            </a:r>
          </a:p>
          <a:p>
            <a:pPr lvl="1">
              <a:spcBef>
                <a:spcPts val="1400"/>
              </a:spcBef>
              <a:buClr>
                <a:srgbClr val="465562"/>
              </a:buClr>
              <a:buFont typeface="Arial" pitchFamily="34" charset="0"/>
              <a:buChar char="•"/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МТС (метр тонна секунда), аналог СГС для промышленности. Не получила распостранения.</a:t>
            </a:r>
            <a:endParaRPr lang="ru-RU" sz="2400" b="0" i="0" dirty="0">
              <a:solidFill>
                <a:srgbClr val="465562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22462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Международная система единиц, СИ (</a:t>
            </a:r>
            <a:r>
              <a:rPr lang="ru-RU" i="1" dirty="0" smtClean="0"/>
              <a:t>фр. Le Système International d’Unités, SI</a:t>
            </a:r>
            <a:r>
              <a:rPr lang="ru-RU" dirty="0" smtClean="0"/>
              <a:t>) — система единиц физических величин, современный вариант метрической системы. СИ является наиболее широко используемой системой единиц в мире, как в повседневной жизни, так и в науке и технике. В настоящее время СИ принята в качестве основной системы единиц большинством стран мира и почти всегда используется в области техники, даже в тех странах, в которых в повседневной жизни используются традиционные единицы.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3436" y="1600200"/>
            <a:ext cx="10117600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Основными величинами Международной системы величин являются длина, масса, время, электрический ток, термодинамическая температура, количество вещества и сила света. </a:t>
            </a:r>
          </a:p>
          <a:p>
            <a:pPr>
              <a:buNone/>
            </a:pPr>
            <a:r>
              <a:rPr lang="ru-RU" dirty="0" smtClean="0"/>
              <a:t>  Еденицы измерения  метр, килограмм,  секунда,  ампер,  кельвин, моль и кандела, соответственно.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Программа курса.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Clr>
                <a:srgbClr val="465562"/>
              </a:buClr>
              <a:buFont typeface="+mj-lt"/>
              <a:buAutoNum type="arabicPeriod"/>
            </a:pPr>
            <a:r>
              <a:rPr lang="ru-RU" sz="28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Основные определения. Система единиц</a:t>
            </a:r>
            <a:r>
              <a:rPr lang="ru-RU" dirty="0">
                <a:solidFill>
                  <a:srgbClr val="465562"/>
                </a:solidFill>
              </a:rPr>
              <a:t>. </a:t>
            </a:r>
            <a:endParaRPr lang="ru-RU" dirty="0" smtClean="0">
              <a:solidFill>
                <a:srgbClr val="465562"/>
              </a:solidFill>
            </a:endParaRPr>
          </a:p>
          <a:p>
            <a:pPr marL="514350" indent="-514350">
              <a:buClr>
                <a:srgbClr val="465562"/>
              </a:buClr>
              <a:buFont typeface="+mj-lt"/>
              <a:buAutoNum type="arabicPeriod"/>
            </a:pPr>
            <a:r>
              <a:rPr lang="ru-RU" dirty="0" smtClean="0">
                <a:solidFill>
                  <a:srgbClr val="465562"/>
                </a:solidFill>
              </a:rPr>
              <a:t>Система едениц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</a:p>
          <a:p>
            <a:pPr marL="514350" indent="-514350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+mj-lt"/>
              <a:buAutoNum type="arabicPeriod"/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Методы </a:t>
            </a:r>
            <a:r>
              <a:rPr lang="ru-RU" dirty="0" smtClean="0">
                <a:solidFill>
                  <a:srgbClr val="465562"/>
                </a:solidFill>
                <a:latin typeface="Euphemia"/>
              </a:rPr>
              <a:t>измерения термодинамических величин.</a:t>
            </a:r>
          </a:p>
          <a:p>
            <a:pPr marL="514350" indent="-514350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+mj-lt"/>
              <a:buAutoNum type="arabicPeriod"/>
            </a:pPr>
            <a:r>
              <a:rPr lang="ru-RU" sz="28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Электромагнитные измерения. Стандарты частоты.</a:t>
            </a:r>
          </a:p>
          <a:p>
            <a:pPr marL="514350" indent="-514350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+mj-lt"/>
              <a:buAutoNum type="arabicPeriod"/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Радиоспектроскопия (эффект Зеемана), ЯМР, томография.</a:t>
            </a:r>
          </a:p>
          <a:p>
            <a:pPr marL="514350" indent="-514350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+mj-lt"/>
              <a:buAutoNum type="arabicPeriod"/>
            </a:pPr>
            <a:r>
              <a:rPr lang="ru-RU" sz="28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lang="ru-RU" sz="2800" b="0" i="0" dirty="0">
              <a:solidFill>
                <a:srgbClr val="465562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СИ является развитием метрической системы мер, которая была создана французскими учёными и впервые широко внедрена после Великой французской революции. До введения метрической системы единицы выбирались независимо друг от друга, поэтому пересчёт из одной единицы в другую был сложным. К тому же в разных местах применялись разные единицы, иногда с одинаковыми названиями. Метрическая система должна была стать удобной и единой системой мер и весов.</a:t>
            </a:r>
          </a:p>
          <a:p>
            <a:pPr>
              <a:buNone/>
            </a:pPr>
            <a:r>
              <a:rPr lang="ru-RU" dirty="0" smtClean="0"/>
              <a:t>	В 1799 году во Франции были изготовлены два эталона — для единицы длины - </a:t>
            </a:r>
            <a:r>
              <a:rPr lang="ru-RU" b="1" dirty="0" smtClean="0"/>
              <a:t>метр</a:t>
            </a:r>
            <a:r>
              <a:rPr lang="ru-RU" dirty="0" smtClean="0"/>
              <a:t> и для единицы массы – </a:t>
            </a:r>
            <a:r>
              <a:rPr lang="ru-RU" b="1" dirty="0" smtClean="0"/>
              <a:t>килограмм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1938" indent="-261938">
              <a:buNone/>
            </a:pPr>
            <a:r>
              <a:rPr lang="ru-RU" dirty="0" smtClean="0"/>
              <a:t>	В 1791 году </a:t>
            </a:r>
            <a:r>
              <a:rPr lang="ru-RU" b="1" dirty="0" smtClean="0"/>
              <a:t>метр</a:t>
            </a:r>
            <a:r>
              <a:rPr lang="ru-RU" dirty="0" smtClean="0"/>
              <a:t> был определён как одна сорокамиллионная часть Парижского меридиана. </a:t>
            </a:r>
          </a:p>
          <a:p>
            <a:pPr marL="261938" indent="-261938">
              <a:buNone/>
            </a:pPr>
            <a:r>
              <a:rPr lang="ru-RU" dirty="0" smtClean="0"/>
              <a:t>	В настоящее время </a:t>
            </a:r>
            <a:r>
              <a:rPr lang="ru-RU" b="1" dirty="0" smtClean="0"/>
              <a:t>метр</a:t>
            </a:r>
            <a:r>
              <a:rPr lang="ru-RU" dirty="0" smtClean="0"/>
              <a:t> — это длина пути, проходимого светом в вакууме за (1 / 299 792 458) секунды.</a:t>
            </a:r>
          </a:p>
          <a:p>
            <a:pPr marL="261938" indent="-261938">
              <a:buNone/>
            </a:pPr>
            <a:r>
              <a:rPr lang="ru-RU" dirty="0" smtClean="0"/>
              <a:t>	В 1795 году </a:t>
            </a:r>
            <a:r>
              <a:rPr lang="ru-RU" b="1" dirty="0" smtClean="0"/>
              <a:t>килограмм</a:t>
            </a:r>
            <a:r>
              <a:rPr lang="ru-RU" dirty="0" smtClean="0"/>
              <a:t> был определён как масса одного кубического дециметра (литра) воды.</a:t>
            </a:r>
          </a:p>
          <a:p>
            <a:pPr marL="261938" indent="-261938">
              <a:buNone/>
            </a:pPr>
            <a:r>
              <a:rPr lang="ru-RU" dirty="0" smtClean="0"/>
              <a:t>	</a:t>
            </a:r>
            <a:r>
              <a:rPr lang="ru-RU" b="1" dirty="0" smtClean="0"/>
              <a:t>Килограмм</a:t>
            </a:r>
            <a:r>
              <a:rPr lang="ru-RU" dirty="0" smtClean="0"/>
              <a:t> есть единица массы, равная массе международного прототипа килограмма.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61938" indent="-261938">
              <a:buNone/>
            </a:pPr>
            <a:r>
              <a:rPr lang="ru-RU" b="1" dirty="0" smtClean="0"/>
              <a:t>Секунда</a:t>
            </a:r>
            <a:r>
              <a:rPr lang="ru-RU" dirty="0" smtClean="0"/>
              <a:t> - время, равное 9 192 631 770 периодам излучения, соответствующего переходу между двумя сверхтонкими уровнями основного состояния атома цезия-133. Исторически секунда это — 1⁄(24 × 60 × 60) часть дня.</a:t>
            </a:r>
          </a:p>
          <a:p>
            <a:pPr marL="261938" indent="-261938">
              <a:buNone/>
            </a:pPr>
            <a:r>
              <a:rPr lang="ru-RU" b="1" dirty="0" smtClean="0"/>
              <a:t>Ампер</a:t>
            </a:r>
            <a:r>
              <a:rPr lang="ru-RU" dirty="0" smtClean="0"/>
              <a:t> - это сила не изменяющегося тока, который при прохождении по двум параллельным прямолинейным проводникам бесконечной длины и ничтожно малой площади кругового поперечного сечения, расположенным в вакууме на расстоянии 1 м один от другого, вызвал бы на каждом участке проводника длиной 1 м силу взаимодействия, равную 2·10</a:t>
            </a:r>
            <a:r>
              <a:rPr lang="ru-RU" baseline="30000" dirty="0" smtClean="0"/>
              <a:t>−7</a:t>
            </a:r>
            <a:r>
              <a:rPr lang="ru-RU" dirty="0" smtClean="0"/>
              <a:t> ньютонов.</a:t>
            </a:r>
          </a:p>
          <a:p>
            <a:pPr marL="261938" indent="-261938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61938" indent="-261938">
              <a:buNone/>
            </a:pPr>
            <a:r>
              <a:rPr lang="ru-RU" b="1" dirty="0" smtClean="0"/>
              <a:t>Кельвин</a:t>
            </a:r>
            <a:r>
              <a:rPr lang="ru-RU" dirty="0" smtClean="0"/>
              <a:t> есть единица термодинамической температуры, равная 1/273,16 части термодинамической температуры тройной точки воды.</a:t>
            </a:r>
          </a:p>
          <a:p>
            <a:pPr marL="261938" indent="-261938">
              <a:buNone/>
            </a:pPr>
            <a:r>
              <a:rPr lang="ru-RU" b="1" dirty="0" smtClean="0"/>
              <a:t>Моль</a:t>
            </a:r>
            <a:r>
              <a:rPr lang="ru-RU" dirty="0" smtClean="0"/>
              <a:t> есть количество вещества системы, содержащей столько же структурных элементов, сколько содержится атомов в углероде-12 массой 0,012 кг. </a:t>
            </a:r>
          </a:p>
          <a:p>
            <a:pPr marL="261938" indent="-261938">
              <a:buNone/>
            </a:pPr>
            <a:r>
              <a:rPr lang="ru-RU" b="1" dirty="0" smtClean="0"/>
              <a:t>Кандела</a:t>
            </a:r>
            <a:r>
              <a:rPr lang="ru-RU" dirty="0" smtClean="0"/>
              <a:t> есть сила света в заданном направлении источника, испускающего монохроматическое излучение частотой 540·10</a:t>
            </a:r>
            <a:r>
              <a:rPr lang="ru-RU" baseline="30000" dirty="0" smtClean="0"/>
              <a:t>12</a:t>
            </a:r>
            <a:r>
              <a:rPr lang="ru-RU" dirty="0" smtClean="0"/>
              <a:t> герц, энергетическая сила света которого в этом направлении составляет (1/683) Вт/ср.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Международная система единиц - СИ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13" indent="-36513">
              <a:buNone/>
            </a:pPr>
            <a:r>
              <a:rPr lang="ru-RU" dirty="0" smtClean="0"/>
              <a:t>20 мая 2019 года вступают в действие новые определения основных единиц СИ, окончательно удаляющие материальные предметы из определений.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Рекомендуемая литература.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46888" indent="-246888" algn="l" defTabSz="9144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lang="ru-RU" sz="2800" b="0" i="1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С.Г. Каршенбойм, «Фундаментальные физические константы: роль в физике и метрологии и рекомендованные значения.», УФН 175(2005) 3</a:t>
            </a:r>
          </a:p>
          <a:p>
            <a:r>
              <a:rPr lang="ru-RU" i="1" dirty="0" smtClean="0">
                <a:solidFill>
                  <a:srgbClr val="465562"/>
                </a:solidFill>
                <a:latin typeface="Euphemia"/>
              </a:rPr>
              <a:t>Метрология. Основные термины и определения. </a:t>
            </a:r>
            <a:r>
              <a:rPr lang="ru-RU" b="1" dirty="0" smtClean="0"/>
              <a:t>ОКСТУ 0008. </a:t>
            </a:r>
            <a:r>
              <a:rPr lang="ru-RU" dirty="0" smtClean="0"/>
              <a:t> </a:t>
            </a:r>
            <a:r>
              <a:rPr lang="ru-RU" b="1" dirty="0" smtClean="0"/>
              <a:t>МКС 01.040.17</a:t>
            </a:r>
          </a:p>
          <a:p>
            <a:r>
              <a:rPr lang="ru-RU" sz="2800" b="1" i="1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Постановление правительства РФ от 31 октября 2009 года №879  «</a:t>
            </a:r>
            <a:r>
              <a:rPr lang="ru-RU" sz="2400" b="1" dirty="0" smtClean="0"/>
              <a:t>ОБ УТВЕРЖДЕНИИ ПОЛОЖЕНИЯ О ЕДИНИЦАХ ВЕЛИЧИН, ДОПУСКАЕМЫХ К ПРИМЕНЕНИЮ В РОССИЙСКОЙ ФЕДЕРАЦИИ»</a:t>
            </a:r>
          </a:p>
          <a:p>
            <a:r>
              <a:rPr lang="ru-RU" sz="2400" i="1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Д.В. Сивухин, «О международной системе физических величин</a:t>
            </a:r>
            <a:r>
              <a:rPr lang="ru-RU" sz="2400" i="1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», УФН 129 335-338, </a:t>
            </a:r>
            <a:r>
              <a:rPr lang="ru-RU" sz="2400" i="1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1979.</a:t>
            </a:r>
            <a:endParaRPr lang="ru-RU" sz="2800" i="1" dirty="0">
              <a:solidFill>
                <a:srgbClr val="465562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88703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dirty="0">
                <a:solidFill>
                  <a:srgbClr val="465562">
                    <a:lumMod val="75000"/>
                  </a:srgbClr>
                </a:solidFill>
              </a:rPr>
              <a:t>Программа курса.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8"/>
            </a:pPr>
            <a:r>
              <a:rPr lang="ru-RU" dirty="0" smtClean="0"/>
              <a:t>Квантовые эффекты в физических измерениях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ru-RU" dirty="0" smtClean="0"/>
              <a:t>Квантовые эталоны единиц физических величин. Эффект Джозефсона и сверхпроводящие квантовые интерферометры.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ru-RU" dirty="0" smtClean="0"/>
              <a:t>Диагностика плазмы.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482353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Вместо введения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Физика – наука практическая, в ее основе лежат измерения различных физических величин. Большинство из них являются размерными, и для проведения проведения измерений и сравнения их результатов необходимо договориться о еденицах физических величин.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История вопроса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465562"/>
              </a:buClr>
            </a:pPr>
            <a:r>
              <a:rPr lang="ru-RU" sz="2800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Системы измерений возникли в древности одновременно с развитием торговли.</a:t>
            </a:r>
          </a:p>
          <a:p>
            <a:pPr>
              <a:buClr>
                <a:srgbClr val="465562"/>
              </a:buClr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Каждая из древних цивилизаций выработала свою систему измерений. В частности известны системы:</a:t>
            </a:r>
          </a:p>
          <a:p>
            <a:pPr lvl="1">
              <a:buClr>
                <a:srgbClr val="465562"/>
              </a:buClr>
            </a:pP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Месопотамии;</a:t>
            </a:r>
          </a:p>
          <a:p>
            <a:pPr lvl="1">
              <a:buClr>
                <a:srgbClr val="465562"/>
              </a:buClr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Древнего Египта;</a:t>
            </a:r>
          </a:p>
          <a:p>
            <a:pPr lvl="1">
              <a:buClr>
                <a:srgbClr val="465562"/>
              </a:buClr>
            </a:pP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Древнего Израиля;</a:t>
            </a:r>
          </a:p>
          <a:p>
            <a:pPr lvl="1">
              <a:buClr>
                <a:srgbClr val="465562"/>
              </a:buClr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Древней Греции;</a:t>
            </a:r>
          </a:p>
          <a:p>
            <a:pPr lvl="1">
              <a:buClr>
                <a:srgbClr val="465562"/>
              </a:buClr>
            </a:pP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Древнего Рима.</a:t>
            </a:r>
            <a:endParaRPr lang="ru-RU" b="0" i="0" dirty="0">
              <a:solidFill>
                <a:srgbClr val="465562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94764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anchor="ctr" anchorCtr="1"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3600" b="0" i="0" dirty="0" smtClean="0">
                <a:solidFill>
                  <a:srgbClr val="465562">
                    <a:lumMod val="75000"/>
                  </a:srgbClr>
                </a:solidFill>
                <a:latin typeface="Euphemia"/>
                <a:ea typeface="+mj-ea"/>
                <a:cs typeface="+mj-cs"/>
              </a:rPr>
              <a:t>История вопроса</a:t>
            </a:r>
            <a:endParaRPr lang="ru-RU" sz="3600" b="0" i="0" dirty="0">
              <a:solidFill>
                <a:srgbClr val="465562">
                  <a:lumMod val="75000"/>
                </a:srgbClr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465562"/>
              </a:buClr>
            </a:pP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Некоторые единицы мер древней Греции и Рима однако дошли до наших времен, например мера длины - римский пас (двойной шаг, 1.48 м), его производная </a:t>
            </a:r>
            <a:r>
              <a:rPr lang="ru-RU" b="0" i="0" dirty="0" err="1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милле</a:t>
            </a: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 пас (1480 м, римская миля) – трансформировалась в современную милю.</a:t>
            </a:r>
          </a:p>
          <a:p>
            <a:pPr>
              <a:buClr>
                <a:srgbClr val="465562"/>
              </a:buClr>
            </a:pPr>
            <a:r>
              <a:rPr lang="ru-RU" dirty="0" smtClean="0">
                <a:solidFill>
                  <a:srgbClr val="465562"/>
                </a:solidFill>
                <a:latin typeface="Euphemia"/>
              </a:rPr>
              <a:t>Из более современных можно выделить русскую,  английскую системы </a:t>
            </a:r>
            <a:r>
              <a:rPr lang="ru-RU" dirty="0" err="1" smtClean="0">
                <a:solidFill>
                  <a:srgbClr val="465562"/>
                </a:solidFill>
                <a:latin typeface="Euphemia"/>
              </a:rPr>
              <a:t>едениц</a:t>
            </a:r>
            <a:r>
              <a:rPr lang="ru-RU" dirty="0" smtClean="0">
                <a:solidFill>
                  <a:srgbClr val="465562"/>
                </a:solidFill>
                <a:latin typeface="Euphemia"/>
              </a:rPr>
              <a:t>.</a:t>
            </a:r>
          </a:p>
          <a:p>
            <a:pPr>
              <a:buClr>
                <a:srgbClr val="465562"/>
              </a:buClr>
            </a:pP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Существует вспомогательный раздел истории – </a:t>
            </a:r>
            <a:r>
              <a:rPr lang="ru-RU" b="0" i="1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историческая метрология</a:t>
            </a: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, который занимается восстановлением древних систем измерения, их соотношением с современными системами </a:t>
            </a:r>
            <a:r>
              <a:rPr lang="ru-RU" b="0" i="0" dirty="0" err="1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едениц</a:t>
            </a:r>
            <a:r>
              <a:rPr lang="ru-RU" b="0" i="0" dirty="0" smtClean="0">
                <a:solidFill>
                  <a:srgbClr val="465562"/>
                </a:solidFill>
                <a:latin typeface="Euphemia"/>
                <a:ea typeface="+mn-ea"/>
                <a:cs typeface="+mn-cs"/>
              </a:rPr>
              <a:t>.</a:t>
            </a:r>
            <a:endParaRPr lang="ru-RU" b="0" i="0" dirty="0">
              <a:solidFill>
                <a:srgbClr val="465562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957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 smtClean="0"/>
              <a:t>Русская система мер</a:t>
            </a:r>
            <a:endParaRPr lang="ru-RU" dirty="0"/>
          </a:p>
        </p:txBody>
      </p:sp>
      <p:pic>
        <p:nvPicPr>
          <p:cNvPr id="1026" name="Picture 2" descr="https://upload.wikimedia.org/wikipedia/commons/thumb/2/2a/Obsolete_Russian_units_of_length_-_ru.svg/800px-Obsolete_Russian_units_of_length_-_ru.svg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266" y="1600200"/>
            <a:ext cx="4175342" cy="4572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264250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/>
              <a:t>Русская система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Ру́сская</a:t>
            </a:r>
            <a:r>
              <a:rPr lang="ru-RU" sz="2400" b="1" dirty="0"/>
              <a:t> </a:t>
            </a:r>
            <a:r>
              <a:rPr lang="ru-RU" sz="2400" b="1" dirty="0" err="1"/>
              <a:t>систе́ма</a:t>
            </a:r>
            <a:r>
              <a:rPr lang="ru-RU" sz="2400" b="1" dirty="0"/>
              <a:t> мер </a:t>
            </a:r>
            <a:r>
              <a:rPr lang="ru-RU" sz="2400" dirty="0"/>
              <a:t>— система мер, традиционно применявшихся на Руси и в Российской империи. Была стандартизирована на основе английских мер императорским указом 1835 года: введены дюйм, линия, точка, фут, аршин приравнен к 28 дюймам, сажень — к 7 </a:t>
            </a:r>
            <a:r>
              <a:rPr lang="ru-RU" sz="2400" dirty="0" smtClean="0"/>
              <a:t>футам.</a:t>
            </a:r>
          </a:p>
          <a:p>
            <a:r>
              <a:rPr lang="ru-RU" sz="2400" dirty="0" smtClean="0"/>
              <a:t>По </a:t>
            </a:r>
            <a:r>
              <a:rPr lang="ru-RU" sz="2400" dirty="0"/>
              <a:t>закону от 4 июня 1899 </a:t>
            </a:r>
            <a:r>
              <a:rPr lang="ru-RU" sz="2400" dirty="0" smtClean="0"/>
              <a:t>года к употреблению в России была допущена метрическая система мер.</a:t>
            </a:r>
          </a:p>
          <a:p>
            <a:r>
              <a:rPr lang="ru-RU" sz="2400" dirty="0"/>
              <a:t>Применение метрической системы мер в РСФСР стало обязательным по декрету СНК РСФСР от 14 сентября 1918 </a:t>
            </a:r>
            <a:r>
              <a:rPr lang="ru-RU" sz="2400" dirty="0" smtClean="0"/>
              <a:t>года, который одновременно отменял русскую систему мер.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9515723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dirty="0"/>
              <a:t>Русская система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dirty="0"/>
              <a:t>1 миля (географическая) = 1/15 градуса земного экватора ≈ 7,42 км.</a:t>
            </a:r>
          </a:p>
          <a:p>
            <a:r>
              <a:rPr lang="ru-RU" sz="2400" dirty="0"/>
              <a:t>1 верста (путевая, или </a:t>
            </a:r>
            <a:r>
              <a:rPr lang="ru-RU" sz="2400" dirty="0" err="1"/>
              <a:t>пятисотная</a:t>
            </a:r>
            <a:r>
              <a:rPr lang="ru-RU" sz="2400" dirty="0"/>
              <a:t>) = 500 саженей ≈ 1066,8 м.</a:t>
            </a:r>
          </a:p>
          <a:p>
            <a:r>
              <a:rPr lang="ru-RU" sz="2400" dirty="0" smtClean="0"/>
              <a:t>1 </a:t>
            </a:r>
            <a:r>
              <a:rPr lang="ru-RU" sz="2400" dirty="0"/>
              <a:t>сажень (косая, или косовая) ≈ 248 </a:t>
            </a:r>
            <a:r>
              <a:rPr lang="ru-RU" sz="2400" dirty="0" smtClean="0"/>
              <a:t>см.</a:t>
            </a:r>
            <a:endParaRPr lang="ru-RU" sz="2400" dirty="0"/>
          </a:p>
          <a:p>
            <a:r>
              <a:rPr lang="ru-RU" sz="2400" dirty="0"/>
              <a:t>1 сажень (казённая) = 3 аршина = 7 футов = 12 пядей = 48 вершков = 84 дюйма = 100 соток ≈ 213,36 см.</a:t>
            </a:r>
          </a:p>
          <a:p>
            <a:r>
              <a:rPr lang="ru-RU" sz="2400" dirty="0"/>
              <a:t>1 аршин (шаг) = 4 четверти = 28 дюймов = 16 вершков ≈ 71,12 см.</a:t>
            </a:r>
          </a:p>
          <a:p>
            <a:r>
              <a:rPr lang="ru-RU" sz="2400" dirty="0"/>
              <a:t>1 фут = 1/7 казённой сажени = 12 дюймов ≈ 30,48 </a:t>
            </a:r>
            <a:r>
              <a:rPr lang="ru-RU" sz="2400" dirty="0" smtClean="0"/>
              <a:t>см.</a:t>
            </a:r>
          </a:p>
          <a:p>
            <a:r>
              <a:rPr lang="ru-RU" sz="2400" dirty="0"/>
              <a:t>1 пядь большая ≈ 22—23 см (расстояние между концами большого пальца и мизинца).</a:t>
            </a:r>
          </a:p>
          <a:p>
            <a:r>
              <a:rPr lang="ru-RU" sz="2400" dirty="0" smtClean="0"/>
              <a:t>1 </a:t>
            </a:r>
            <a:r>
              <a:rPr lang="ru-RU" sz="2400" dirty="0"/>
              <a:t>вершок = 4 ногтя = 1/4 пяди = 1/16 аршина = 1,75 дюйма ≈ 44,45 мм.</a:t>
            </a:r>
          </a:p>
          <a:p>
            <a:r>
              <a:rPr lang="ru-RU" sz="2400" dirty="0"/>
              <a:t>1 дюйм = 10 линиям ≈ 25,4 мм.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0960400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_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Math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3AD825C-09C7-4A07-B577-302FECE18B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0</TotalTime>
  <Words>1403</Words>
  <Application>Microsoft Office PowerPoint</Application>
  <PresentationFormat>Custom</PresentationFormat>
  <Paragraphs>139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Math_16x9</vt:lpstr>
      <vt:lpstr>Equation</vt:lpstr>
      <vt:lpstr>Методы измерения физических величин</vt:lpstr>
      <vt:lpstr>Программа курса.</vt:lpstr>
      <vt:lpstr>Программа курса.</vt:lpstr>
      <vt:lpstr>Вместо введения</vt:lpstr>
      <vt:lpstr>История вопроса</vt:lpstr>
      <vt:lpstr>История вопроса</vt:lpstr>
      <vt:lpstr>Русская система мер</vt:lpstr>
      <vt:lpstr>Русская система мер</vt:lpstr>
      <vt:lpstr>Русская система мер</vt:lpstr>
      <vt:lpstr>Русская система мер</vt:lpstr>
      <vt:lpstr>Английская система мер</vt:lpstr>
      <vt:lpstr>Английская система мер</vt:lpstr>
      <vt:lpstr>Метрические системы измерения физических величин.</vt:lpstr>
      <vt:lpstr>СГС</vt:lpstr>
      <vt:lpstr>Системы СГСЭ и СГСМ</vt:lpstr>
      <vt:lpstr>Метрические системы измерения физических величин.</vt:lpstr>
      <vt:lpstr>Метрические системы измерения физических величин.</vt:lpstr>
      <vt:lpstr>Международная система единиц - СИ</vt:lpstr>
      <vt:lpstr>Международная система единиц - СИ</vt:lpstr>
      <vt:lpstr>Международная система единиц - СИ</vt:lpstr>
      <vt:lpstr>Международная система единиц - СИ</vt:lpstr>
      <vt:lpstr>Международная система единиц - СИ</vt:lpstr>
      <vt:lpstr>Международная система единиц - СИ</vt:lpstr>
      <vt:lpstr>Международная система единиц - СИ</vt:lpstr>
      <vt:lpstr>Рекомендуемая литература.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2017-02-06T16:32:23Z</dcterms:created>
  <dcterms:modified xsi:type="dcterms:W3CDTF">2019-03-14T09:49:10Z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TC027879479991</vt:lpwstr>
  </property>
</Properties>
</file>