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69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88825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591" autoAdjust="0"/>
  </p:normalViewPr>
  <p:slideViewPr>
    <p:cSldViewPr snapToGrid="0" showGuides="1">
      <p:cViewPr varScale="1">
        <p:scale>
          <a:sx n="88" d="100"/>
          <a:sy n="88" d="100"/>
        </p:scale>
        <p:origin x="582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1" d="100"/>
          <a:sy n="61" d="100"/>
        </p:scale>
        <p:origin x="3276" y="66"/>
      </p:cViewPr>
      <p:guideLst>
        <p:guide orient="horz" pos="3367"/>
        <p:guide pos="238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E9E25-1EFB-4543-8D19-FBE05CC3C5A4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4675" y="1336675"/>
            <a:ext cx="64103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7D5C2-10FC-43B1-A2E6-A204C7064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4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Мили, кабельтовы – ВМФ;</a:t>
            </a:r>
          </a:p>
          <a:p>
            <a:r>
              <a:rPr lang="ru-RU" dirty="0"/>
              <a:t>Футы  - эшелоны в авиации (эшелон 360 значит 36000 футов = 10970 м. Четные </a:t>
            </a:r>
            <a:r>
              <a:rPr lang="ru-RU" dirty="0" err="1"/>
              <a:t>эшелоы</a:t>
            </a:r>
            <a:r>
              <a:rPr lang="ru-RU" dirty="0"/>
              <a:t> на запад, нечетные на восток.</a:t>
            </a:r>
          </a:p>
          <a:p>
            <a:r>
              <a:rPr lang="ru-RU" dirty="0"/>
              <a:t>Точка = 1</a:t>
            </a:r>
            <a:r>
              <a:rPr lang="en-US" dirty="0" err="1"/>
              <a:t>pt</a:t>
            </a:r>
            <a:r>
              <a:rPr lang="ru-RU" dirty="0"/>
              <a:t>,  размер шрифта, введен компанией </a:t>
            </a:r>
            <a:r>
              <a:rPr lang="en-US" dirty="0"/>
              <a:t>Adobe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7D5C2-10FC-43B1-A2E6-A204C70649C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283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7D5C2-10FC-43B1-A2E6-A204C70649C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85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901040" y="160020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8208360" y="160020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1593360" y="398844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body"/>
          </p:nvPr>
        </p:nvSpPr>
        <p:spPr>
          <a:xfrm>
            <a:off x="4901040" y="398844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body"/>
          </p:nvPr>
        </p:nvSpPr>
        <p:spPr>
          <a:xfrm>
            <a:off x="8208360" y="398844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subTitle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subTitle"/>
          </p:nvPr>
        </p:nvSpPr>
        <p:spPr>
          <a:xfrm>
            <a:off x="1593360" y="177840"/>
            <a:ext cx="9782280" cy="5746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901040" y="160020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8208360" y="160020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1593360" y="398844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6" name="PlaceHolder 6"/>
          <p:cNvSpPr>
            <a:spLocks noGrp="1"/>
          </p:cNvSpPr>
          <p:nvPr>
            <p:ph type="body"/>
          </p:nvPr>
        </p:nvSpPr>
        <p:spPr>
          <a:xfrm>
            <a:off x="4901040" y="398844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7" name="PlaceHolder 7"/>
          <p:cNvSpPr>
            <a:spLocks noGrp="1"/>
          </p:cNvSpPr>
          <p:nvPr>
            <p:ph type="body"/>
          </p:nvPr>
        </p:nvSpPr>
        <p:spPr>
          <a:xfrm>
            <a:off x="8208360" y="3988440"/>
            <a:ext cx="314964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subTitle"/>
          </p:nvPr>
        </p:nvSpPr>
        <p:spPr>
          <a:xfrm>
            <a:off x="1593360" y="177840"/>
            <a:ext cx="9782280" cy="5746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stomShape 1" hidden="1"/>
          <p:cNvSpPr/>
          <p:nvPr/>
        </p:nvSpPr>
        <p:spPr>
          <a:xfrm>
            <a:off x="11883960" y="0"/>
            <a:ext cx="304200" cy="685764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" hidden="1"/>
          <p:cNvSpPr/>
          <p:nvPr/>
        </p:nvSpPr>
        <p:spPr>
          <a:xfrm>
            <a:off x="61704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0"/>
            <a:ext cx="609120" cy="685764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617040" y="736200"/>
            <a:ext cx="609120" cy="60912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Line 5"/>
          <p:cNvSpPr/>
          <p:nvPr/>
        </p:nvSpPr>
        <p:spPr>
          <a:xfrm>
            <a:off x="617040" y="736200"/>
            <a:ext cx="6094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Line 6"/>
          <p:cNvSpPr/>
          <p:nvPr/>
        </p:nvSpPr>
        <p:spPr>
          <a:xfrm>
            <a:off x="617040" y="1345680"/>
            <a:ext cx="6094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7" hidden="1"/>
          <p:cNvSpPr/>
          <p:nvPr/>
        </p:nvSpPr>
        <p:spPr>
          <a:xfrm>
            <a:off x="756000" y="898200"/>
            <a:ext cx="335520" cy="293760"/>
          </a:xfrm>
          <a:custGeom>
            <a:avLst/>
            <a:gdLst/>
            <a:ahLst/>
            <a:cxn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Line 8"/>
          <p:cNvSpPr/>
          <p:nvPr/>
        </p:nvSpPr>
        <p:spPr>
          <a:xfrm>
            <a:off x="617040" y="0"/>
            <a:ext cx="0" cy="685800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11579400" y="5638680"/>
            <a:ext cx="609120" cy="1218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11274840" y="5638680"/>
            <a:ext cx="304200" cy="12189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121896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0" y="0"/>
            <a:ext cx="1218600" cy="6857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0" y="5638680"/>
            <a:ext cx="12188520" cy="121896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Line 14"/>
          <p:cNvSpPr/>
          <p:nvPr/>
        </p:nvSpPr>
        <p:spPr>
          <a:xfrm>
            <a:off x="11573280" y="5638680"/>
            <a:ext cx="0" cy="121932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0" y="5643000"/>
            <a:ext cx="1215720" cy="12146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Line 16"/>
          <p:cNvSpPr/>
          <p:nvPr/>
        </p:nvSpPr>
        <p:spPr>
          <a:xfrm>
            <a:off x="1218600" y="0"/>
            <a:ext cx="0" cy="685800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" name="Line 17"/>
          <p:cNvSpPr/>
          <p:nvPr/>
        </p:nvSpPr>
        <p:spPr>
          <a:xfrm>
            <a:off x="0" y="5631120"/>
            <a:ext cx="18280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276480" y="6032520"/>
            <a:ext cx="592920" cy="518760"/>
          </a:xfrm>
          <a:custGeom>
            <a:avLst/>
            <a:gdLst/>
            <a:ahLst/>
            <a:cxn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" name="PlaceHolder 19"/>
          <p:cNvSpPr>
            <a:spLocks noGrp="1"/>
          </p:cNvSpPr>
          <p:nvPr>
            <p:ph type="title"/>
          </p:nvPr>
        </p:nvSpPr>
        <p:spPr>
          <a:xfrm>
            <a:off x="2428560" y="1600200"/>
            <a:ext cx="8328600" cy="26798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ru-RU" sz="5400" b="0" strike="noStrike" spc="-1">
                <a:solidFill>
                  <a:srgbClr val="344049"/>
                </a:solidFill>
                <a:latin typeface="Euphemia"/>
              </a:rPr>
              <a:t>Образец заголовка</a:t>
            </a:r>
            <a:endParaRPr lang="en-US" sz="54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9" name="PlaceHolder 20"/>
          <p:cNvSpPr>
            <a:spLocks noGrp="1"/>
          </p:cNvSpPr>
          <p:nvPr>
            <p:ph type="dt"/>
          </p:nvPr>
        </p:nvSpPr>
        <p:spPr>
          <a:xfrm>
            <a:off x="5180400" y="6356520"/>
            <a:ext cx="12186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B278FEB-B77F-4E19-9304-B8C8BCCD514B}" type="datetime">
              <a:rPr lang="ru-RU" sz="1200" b="0" strike="noStrike" cap="all" spc="-1">
                <a:solidFill>
                  <a:srgbClr val="FFFFFF"/>
                </a:solidFill>
                <a:latin typeface="Euphemia"/>
              </a:rPr>
              <a:t>10.02.2021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0" name="PlaceHolder 21"/>
          <p:cNvSpPr>
            <a:spLocks noGrp="1"/>
          </p:cNvSpPr>
          <p:nvPr>
            <p:ph type="ftr"/>
          </p:nvPr>
        </p:nvSpPr>
        <p:spPr>
          <a:xfrm>
            <a:off x="6595920" y="6356520"/>
            <a:ext cx="397368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sldNum"/>
          </p:nvPr>
        </p:nvSpPr>
        <p:spPr>
          <a:xfrm>
            <a:off x="10766880" y="6356520"/>
            <a:ext cx="609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20B12F1-0C7A-48C3-9F2E-6118F89124F6}" type="slidenum">
              <a:rPr lang="ru-RU" sz="1200" b="0" strike="noStrike" cap="all" spc="-1">
                <a:solidFill>
                  <a:srgbClr val="FFFFFF"/>
                </a:solidFill>
                <a:latin typeface="Euphemia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465562"/>
                </a:solidFill>
                <a:latin typeface="Euphem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465562"/>
                </a:solidFill>
                <a:latin typeface="Euphem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65562"/>
                </a:solidFill>
                <a:latin typeface="Euphem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465562"/>
                </a:solidFill>
                <a:latin typeface="Euphem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65562"/>
                </a:solidFill>
                <a:latin typeface="Euphem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65562"/>
                </a:solidFill>
                <a:latin typeface="Euphem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65562"/>
                </a:solidFill>
                <a:latin typeface="Euphem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11883960" y="0"/>
            <a:ext cx="304200" cy="685764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"/>
          <p:cNvSpPr/>
          <p:nvPr/>
        </p:nvSpPr>
        <p:spPr>
          <a:xfrm>
            <a:off x="61704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3"/>
          <p:cNvSpPr/>
          <p:nvPr/>
        </p:nvSpPr>
        <p:spPr>
          <a:xfrm>
            <a:off x="0" y="0"/>
            <a:ext cx="609120" cy="685764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4"/>
          <p:cNvSpPr/>
          <p:nvPr/>
        </p:nvSpPr>
        <p:spPr>
          <a:xfrm>
            <a:off x="617040" y="736200"/>
            <a:ext cx="609120" cy="60912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Line 5"/>
          <p:cNvSpPr/>
          <p:nvPr/>
        </p:nvSpPr>
        <p:spPr>
          <a:xfrm>
            <a:off x="617040" y="736200"/>
            <a:ext cx="6094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Line 6"/>
          <p:cNvSpPr/>
          <p:nvPr/>
        </p:nvSpPr>
        <p:spPr>
          <a:xfrm>
            <a:off x="617040" y="1345680"/>
            <a:ext cx="6094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7"/>
          <p:cNvSpPr/>
          <p:nvPr/>
        </p:nvSpPr>
        <p:spPr>
          <a:xfrm>
            <a:off x="756000" y="898200"/>
            <a:ext cx="335520" cy="293760"/>
          </a:xfrm>
          <a:custGeom>
            <a:avLst/>
            <a:gdLst/>
            <a:ahLst/>
            <a:cxn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" name="Line 8"/>
          <p:cNvSpPr/>
          <p:nvPr/>
        </p:nvSpPr>
        <p:spPr>
          <a:xfrm>
            <a:off x="617040" y="0"/>
            <a:ext cx="0" cy="685800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PlaceHolder 9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Образец заголовка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68" name="PlaceHolder 10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Образец текста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Второй уровень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978480" lvl="2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000" b="0" strike="noStrike" spc="-1">
                <a:solidFill>
                  <a:srgbClr val="465562"/>
                </a:solidFill>
                <a:latin typeface="Euphemia"/>
              </a:rPr>
              <a:t>Третий уровень</a:t>
            </a:r>
            <a:endParaRPr lang="en-US" sz="2000" b="0" strike="noStrike" spc="-1">
              <a:solidFill>
                <a:srgbClr val="465562"/>
              </a:solidFill>
              <a:latin typeface="Euphemia"/>
            </a:endParaRPr>
          </a:p>
          <a:p>
            <a:pPr marL="1344240" lvl="3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Arial"/>
              <a:buChar char="–"/>
            </a:pPr>
            <a:r>
              <a:rPr lang="ru-RU" sz="1800" b="0" strike="noStrike" spc="-1">
                <a:solidFill>
                  <a:srgbClr val="465562"/>
                </a:solidFill>
                <a:latin typeface="Euphemia"/>
              </a:rPr>
              <a:t>Четвертый уровень</a:t>
            </a:r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  <a:p>
            <a:pPr marL="1710000" lvl="4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1800" b="0" strike="noStrike" spc="-1">
                <a:solidFill>
                  <a:srgbClr val="465562"/>
                </a:solidFill>
                <a:latin typeface="Euphemia"/>
              </a:rPr>
              <a:t>Пятый уровень</a:t>
            </a:r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69" name="PlaceHolder 11"/>
          <p:cNvSpPr>
            <a:spLocks noGrp="1"/>
          </p:cNvSpPr>
          <p:nvPr>
            <p:ph type="dt"/>
          </p:nvPr>
        </p:nvSpPr>
        <p:spPr>
          <a:xfrm>
            <a:off x="5180400" y="6356520"/>
            <a:ext cx="12186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A272022-CB52-41A4-9B7B-D19A21667D3B}" type="datetime">
              <a:rPr lang="ru-RU" sz="1200" b="0" strike="noStrike" cap="all" spc="-1">
                <a:solidFill>
                  <a:srgbClr val="879AA9"/>
                </a:solidFill>
                <a:latin typeface="Euphemia"/>
              </a:rPr>
              <a:t>10.02.2021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70" name="PlaceHolder 12"/>
          <p:cNvSpPr>
            <a:spLocks noGrp="1"/>
          </p:cNvSpPr>
          <p:nvPr>
            <p:ph type="ftr"/>
          </p:nvPr>
        </p:nvSpPr>
        <p:spPr>
          <a:xfrm>
            <a:off x="6595920" y="6356520"/>
            <a:ext cx="397368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71" name="PlaceHolder 13"/>
          <p:cNvSpPr>
            <a:spLocks noGrp="1"/>
          </p:cNvSpPr>
          <p:nvPr>
            <p:ph type="sldNum"/>
          </p:nvPr>
        </p:nvSpPr>
        <p:spPr>
          <a:xfrm>
            <a:off x="10766880" y="6356520"/>
            <a:ext cx="609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71CD93E-DF4D-41C3-B06C-6732F76C172E}" type="slidenum">
              <a:rPr lang="ru-RU" sz="1200" b="0" strike="noStrike" cap="all" spc="-1">
                <a:solidFill>
                  <a:srgbClr val="879AA9"/>
                </a:solidFill>
                <a:latin typeface="Euphemia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2428560" y="1600200"/>
            <a:ext cx="8328600" cy="2679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5400" b="0" strike="noStrike" spc="-1">
                <a:solidFill>
                  <a:srgbClr val="344049"/>
                </a:solidFill>
                <a:latin typeface="Euphemia"/>
              </a:rPr>
              <a:t>Методы измерения физических величин</a:t>
            </a:r>
            <a:endParaRPr lang="en-US" sz="54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2428560" y="4344840"/>
            <a:ext cx="7516080" cy="11156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200" b="0" strike="noStrike" spc="-1" dirty="0">
                <a:solidFill>
                  <a:srgbClr val="465562"/>
                </a:solidFill>
                <a:latin typeface="Euphemia"/>
              </a:rPr>
              <a:t>Основные определения. </a:t>
            </a:r>
            <a:endParaRPr lang="ru-RU" sz="32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200" b="0" strike="noStrike" spc="-1" dirty="0">
                <a:solidFill>
                  <a:srgbClr val="465562"/>
                </a:solidFill>
                <a:latin typeface="Euphemia"/>
              </a:rPr>
              <a:t>Система единиц.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3207240" y="5949360"/>
            <a:ext cx="726912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к.ф.-м.н. Соколов Андрей Валерьевич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D7F85C-640B-4AAD-B29E-50B1B660695E}"/>
              </a:ext>
            </a:extLst>
          </p:cNvPr>
          <p:cNvSpPr txBox="1"/>
          <p:nvPr/>
        </p:nvSpPr>
        <p:spPr>
          <a:xfrm>
            <a:off x="10185529" y="489857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Лекция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Русская система мер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1593360" y="1196640"/>
            <a:ext cx="9782280" cy="49752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35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1 десятина = 2400 кв. саженям = 10 925,4 м² ≈ 1,0925 га;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1 бочка = 40 вёдрам ≈ 491,976 л (491,96 л).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1 ведро = 4 четвертям ведра = 10 штофам = 1/40 бочки ≈ 12,29941 л (на 1902 г.);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1 четушка (чекушка) = 1/50 ведра ≈ 245,98 мл.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1 чарка = 1/100 ведра = 2 шкаликам ≈ 122,99 мл.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1 шкалик = 1/200 ведра ≈ 61,5 мл.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1 стакан ≈ 0,273 л.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1 фунт = 0,40951241 кг.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Английская система мер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1413720" y="1600200"/>
            <a:ext cx="1008072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2000" lnSpcReduction="200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морская миля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nautical mile,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Великобритания) = 10 кабельтовым = 1,853256 км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морская миля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nautical mile,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США, с 1 июля 1954) = 1,852 км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кабельтов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cable,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Великобритания) = 185,3182 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кабельтов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cable,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США) = 185,3249 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уставная миля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statute mile) = 8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фурлонгам = 5 280 футам = 1609,344 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ярд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yard) = 3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футам = 0,9144 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фут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foot) = 3 </a:t>
            </a:r>
            <a:r>
              <a:rPr lang="ru-RU" sz="2900" b="0" strike="noStrike" spc="-1" dirty="0" err="1">
                <a:solidFill>
                  <a:srgbClr val="465562"/>
                </a:solidFill>
                <a:latin typeface="Euphemia"/>
              </a:rPr>
              <a:t>хэндам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 = 12 дюймам = 0,3048 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дюйм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inch) = 12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линиям = 72 точкам = 1000 милам = 2,54 см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линия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line) = 6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точкам = 2,1167 мм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точка (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point) = 0,353 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мм (</a:t>
            </a:r>
            <a:r>
              <a:rPr lang="en-US" sz="2900" b="0" strike="noStrike" spc="-1" dirty="0" err="1">
                <a:solidFill>
                  <a:srgbClr val="465562"/>
                </a:solidFill>
                <a:latin typeface="Euphemia"/>
              </a:rPr>
              <a:t>pt</a:t>
            </a:r>
            <a:r>
              <a:rPr lang="en-US" sz="2900" b="0" strike="noStrike" spc="-1" dirty="0">
                <a:solidFill>
                  <a:srgbClr val="465562"/>
                </a:solidFill>
                <a:latin typeface="Euphemia"/>
              </a:rPr>
              <a:t>, Adobe);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1 акр (</a:t>
            </a:r>
            <a:r>
              <a:rPr lang="ru-RU" sz="2900" b="0" strike="noStrike" spc="-1" dirty="0" err="1">
                <a:solidFill>
                  <a:srgbClr val="465562"/>
                </a:solidFill>
                <a:latin typeface="Euphemia"/>
              </a:rPr>
              <a:t>acre</a:t>
            </a:r>
            <a:r>
              <a:rPr lang="ru-RU" sz="2900" b="0" strike="noStrike" spc="-1" dirty="0">
                <a:solidFill>
                  <a:srgbClr val="465562"/>
                </a:solidFill>
                <a:latin typeface="Euphemia"/>
              </a:rPr>
              <a:t>) = 4 рудам = 4046,86 м²</a:t>
            </a:r>
            <a:endParaRPr lang="en-US" sz="2900" b="0" strike="noStrike" spc="-1" dirty="0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endParaRPr lang="en-US" sz="2900" b="0" strike="noStrike" spc="-1" dirty="0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endParaRPr lang="en-US" sz="29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Английская система мер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1593360" y="1600200"/>
            <a:ext cx="9782280" cy="4852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500" lnSpcReduction="200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фунт (</a:t>
            </a:r>
            <a:r>
              <a:rPr lang="en-US" sz="2400" b="0" strike="noStrike" spc="-1">
                <a:solidFill>
                  <a:srgbClr val="465562"/>
                </a:solidFill>
                <a:latin typeface="Euphemia"/>
              </a:rPr>
              <a:t>pound, </a:t>
            </a: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лат. </a:t>
            </a:r>
            <a:r>
              <a:rPr lang="en-US" sz="2400" b="0" strike="noStrike" spc="-1">
                <a:solidFill>
                  <a:srgbClr val="465562"/>
                </a:solidFill>
                <a:latin typeface="Euphemia"/>
              </a:rPr>
              <a:t>pondus, </a:t>
            </a: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сокр. </a:t>
            </a:r>
            <a:r>
              <a:rPr lang="en-US" sz="2400" b="0" strike="noStrike" spc="-1">
                <a:solidFill>
                  <a:srgbClr val="465562"/>
                </a:solidFill>
                <a:latin typeface="Euphemia"/>
              </a:rPr>
              <a:t>lb) = 16 </a:t>
            </a: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унциям = 7000 гранов = 453,59237 г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унция (</a:t>
            </a:r>
            <a:r>
              <a:rPr lang="en-US" sz="2400" b="0" strike="noStrike" spc="-1">
                <a:solidFill>
                  <a:srgbClr val="465562"/>
                </a:solidFill>
                <a:latin typeface="Euphemia"/>
              </a:rPr>
              <a:t>ounce, oz) = 16 </a:t>
            </a: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драхмам = 437,5 гранам = 28,349523125 г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драхма (</a:t>
            </a:r>
            <a:r>
              <a:rPr lang="en-US" sz="2400" b="0" strike="noStrike" spc="-1">
                <a:solidFill>
                  <a:srgbClr val="465562"/>
                </a:solidFill>
                <a:latin typeface="Euphemia"/>
              </a:rPr>
              <a:t>dram)= 1/16 </a:t>
            </a: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унции = 27,34375 гран = 1,7718451953125 г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баррель для жидкости = 31,5 = 119,2 л (дм³)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баррель для сырой нефти = 42,2 галлонов = 158,97 л (дм³)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галлон амер. = 0,833 галлона англ. = 3,784 л (дм³)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кварта амер. = 0,833 кварты англ. = 0,946 л (дм³)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пинта жидкая амер. = 1/8 амер. галлона = 0,473 л (дм³)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унция жидкая (</a:t>
            </a:r>
            <a:r>
              <a:rPr lang="en-US" sz="2400" b="0" strike="noStrike" spc="-1">
                <a:solidFill>
                  <a:srgbClr val="465562"/>
                </a:solidFill>
                <a:latin typeface="Euphemia"/>
              </a:rPr>
              <a:t>fl oz) = 1/128 </a:t>
            </a: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галлона = 1,041 унции англ. = 2 ст. ложки = 1/8 стакана = 29,56 мл (см³)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</a:t>
            </a:r>
            <a:r>
              <a:rPr lang="en-US" sz="2400" b="0" strike="noStrike" spc="-1">
                <a:solidFill>
                  <a:srgbClr val="465562"/>
                </a:solidFill>
                <a:latin typeface="Euphemia"/>
              </a:rPr>
              <a:t>BTU (British thermal unit) = </a:t>
            </a: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единица измерения энергии, определяемая как количество тепла, необходимое для подогрева 1 фунта воды на 1 градус Фаренгейта.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Метрические системы измерения физических величин.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1593360" y="1268639"/>
            <a:ext cx="9782280" cy="5164817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Как следует из названия единицей длины этих систем является метр или его производные.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Существует несколько таких систем, самые известные: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СГС (сантиметр-грамм-секунда) была предложена немецким учёным Гауссом в 1832</a:t>
            </a:r>
            <a:r>
              <a:rPr lang="en-US" sz="2400" b="0" strike="noStrike" spc="-1" dirty="0">
                <a:solidFill>
                  <a:srgbClr val="465562"/>
                </a:solidFill>
                <a:latin typeface="Euphemia"/>
              </a:rPr>
              <a:t>.</a:t>
            </a: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 Удобна для физических расчётов. 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МКГСС (метр килограмм-сила секунда) – техническая система единиц. Возникла в середине </a:t>
            </a:r>
            <a:r>
              <a:rPr lang="en-US" sz="2400" b="0" strike="noStrike" spc="-1" dirty="0">
                <a:solidFill>
                  <a:srgbClr val="465562"/>
                </a:solidFill>
                <a:latin typeface="Euphemia"/>
              </a:rPr>
              <a:t>XIX </a:t>
            </a: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века, стандарт был принят в 1901 году. В СССР использовалась преимущественно в промышленности. В настоящее время не используется.</a:t>
            </a:r>
          </a:p>
          <a:p>
            <a:pPr marL="612720" lvl="1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МКС (метр-килограмм-секунда)  была предложена как замена СГС, из-за неудобства многих единиц последней для практического применения. В СССР использовалась с момента возникновения и до 1960 года. Вошла в СИ как структурная часть. Есть две производные системы единиц, основанные на МКС: МКСА (метр-килограмм-секунда-ампер), введена в СССР в 1956 году, и МКСК (метр-килограмм-секунда-кельвин) введена в СССР в 1961 году.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  <a:p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Метрические системы измерения физических величин.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612720" lvl="1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МСК (метр секунда кандела) Вошла в СИ в 1967 году.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МТС (метр тонна секунда), аналог СГС для промышленности. Не получила распространения</a:t>
            </a:r>
          </a:p>
          <a:p>
            <a:pPr marL="612720" lvl="1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spc="-1" dirty="0">
                <a:solidFill>
                  <a:srgbClr val="465562"/>
                </a:solidFill>
                <a:latin typeface="Euphemia"/>
              </a:rPr>
              <a:t>СИ – международная система единиц.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СГС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1593360" y="1268640"/>
            <a:ext cx="9782280" cy="4903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СГС (сантиметр-грамм-секунда) была предложена немецким ученым Гауссом в 1832</a:t>
            </a:r>
            <a:r>
              <a:rPr lang="en-US" sz="2400" b="0" strike="noStrike" spc="-1" dirty="0">
                <a:solidFill>
                  <a:srgbClr val="465562"/>
                </a:solidFill>
                <a:latin typeface="Euphemia"/>
              </a:rPr>
              <a:t>. 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Усовершенствована Максвеллом и Томсоном, которые в 1874 году ввели в систему электромагнитные единицы измерений.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В 60-х годах </a:t>
            </a:r>
            <a:r>
              <a:rPr lang="en-US" sz="2400" b="0" strike="noStrike" spc="-1" dirty="0">
                <a:solidFill>
                  <a:srgbClr val="465562"/>
                </a:solidFill>
                <a:latin typeface="Euphemia"/>
              </a:rPr>
              <a:t>XX</a:t>
            </a: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 века практически вышла из употребления, однако по-прежнему используется в электродинамике и астрофизике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5834160" y="3886200"/>
            <a:ext cx="6053039" cy="2650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71463" lvl="2" indent="-271463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энергия — эрг, г·см²/с², 1 Эрг = 10</a:t>
            </a:r>
            <a:r>
              <a:rPr lang="ru-RU" sz="1800" b="0" strike="noStrike" spc="-1" baseline="30000" dirty="0">
                <a:solidFill>
                  <a:srgbClr val="465562"/>
                </a:solidFill>
                <a:latin typeface="Euphemia"/>
              </a:rPr>
              <a:t>-7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 Дж;</a:t>
            </a:r>
            <a:endParaRPr lang="ru-RU" sz="1800" b="0" strike="noStrike" spc="-1" dirty="0">
              <a:latin typeface="Arial"/>
            </a:endParaRPr>
          </a:p>
          <a:p>
            <a:pPr marL="271463" lvl="2" indent="-271463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мощность — эрг/с, г·см²/с³;</a:t>
            </a:r>
            <a:endParaRPr lang="ru-RU" sz="1800" b="0" strike="noStrike" spc="-1" dirty="0">
              <a:latin typeface="Arial"/>
            </a:endParaRPr>
          </a:p>
          <a:p>
            <a:pPr marL="271463" lvl="2" indent="-271463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давление — бария, дин/см², г/(см·с²), (10 </a:t>
            </a:r>
            <a:r>
              <a:rPr lang="en-US" sz="1800" b="0" strike="noStrike" spc="-1" dirty="0">
                <a:solidFill>
                  <a:srgbClr val="465562"/>
                </a:solidFill>
                <a:latin typeface="Euphemia"/>
              </a:rPr>
              <a:t>Ba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 = 1Па);</a:t>
            </a:r>
            <a:endParaRPr lang="ru-RU" sz="1800" b="0" strike="noStrike" spc="-1" dirty="0">
              <a:latin typeface="Arial"/>
            </a:endParaRPr>
          </a:p>
          <a:p>
            <a:pPr marL="271463" lvl="2" indent="-271463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динамическая вязкость — пуаз, г/(</a:t>
            </a:r>
            <a:r>
              <a:rPr lang="ru-RU" sz="1800" b="0" strike="noStrike" spc="-1" dirty="0" err="1">
                <a:solidFill>
                  <a:srgbClr val="465562"/>
                </a:solidFill>
                <a:latin typeface="Euphemia"/>
              </a:rPr>
              <a:t>см·с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);</a:t>
            </a:r>
            <a:endParaRPr lang="ru-RU" sz="1800" b="0" strike="noStrike" spc="-1" dirty="0">
              <a:latin typeface="Arial"/>
            </a:endParaRPr>
          </a:p>
          <a:p>
            <a:pPr marL="271463" lvl="2" indent="-271463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кинематическая вязкость — стокс, см²/с;</a:t>
            </a:r>
            <a:endParaRPr lang="ru-RU" sz="1800" b="0" strike="noStrike" spc="-1" dirty="0">
              <a:latin typeface="Arial"/>
            </a:endParaRPr>
          </a:p>
          <a:p>
            <a:pPr marL="271463" lvl="2" indent="-271463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количество вещества — моль (моль).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1370160" y="3962520"/>
            <a:ext cx="4573440" cy="2650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71463" lvl="2" indent="-2159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pc="-1" dirty="0">
                <a:solidFill>
                  <a:srgbClr val="465562"/>
                </a:solidFill>
                <a:latin typeface="Euphemia"/>
              </a:rPr>
              <a:t>д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лина — </a:t>
            </a:r>
            <a:r>
              <a:rPr lang="ru-RU" sz="1800" b="1" strike="noStrike" spc="-1" dirty="0">
                <a:solidFill>
                  <a:srgbClr val="465562"/>
                </a:solidFill>
                <a:latin typeface="Euphemia"/>
              </a:rPr>
              <a:t>С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антиметр (см);</a:t>
            </a:r>
            <a:endParaRPr lang="ru-RU" sz="1800" b="0" strike="noStrike" spc="-1" dirty="0">
              <a:latin typeface="Arial"/>
            </a:endParaRPr>
          </a:p>
          <a:p>
            <a:pPr marL="271463" lvl="2" indent="-2159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масса — </a:t>
            </a:r>
            <a:r>
              <a:rPr lang="ru-RU" sz="1800" b="1" strike="noStrike" spc="-1" dirty="0">
                <a:solidFill>
                  <a:srgbClr val="465562"/>
                </a:solidFill>
                <a:latin typeface="Euphemia"/>
              </a:rPr>
              <a:t>Г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рамм (г);</a:t>
            </a:r>
            <a:endParaRPr lang="ru-RU" sz="1800" b="0" strike="noStrike" spc="-1" dirty="0">
              <a:latin typeface="Arial"/>
            </a:endParaRPr>
          </a:p>
          <a:p>
            <a:pPr marL="271463" lvl="2" indent="-2159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время — </a:t>
            </a:r>
            <a:r>
              <a:rPr lang="ru-RU" sz="1800" b="1" strike="noStrike" spc="-1" dirty="0">
                <a:solidFill>
                  <a:srgbClr val="465562"/>
                </a:solidFill>
                <a:latin typeface="Euphemia"/>
              </a:rPr>
              <a:t>С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екунда (с);</a:t>
            </a:r>
            <a:endParaRPr lang="ru-RU" sz="1800" b="0" strike="noStrike" spc="-1" dirty="0">
              <a:latin typeface="Arial"/>
            </a:endParaRPr>
          </a:p>
          <a:p>
            <a:pPr marL="271463" lvl="2" indent="-2159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скорость — см/с;</a:t>
            </a:r>
            <a:endParaRPr lang="ru-RU" sz="1800" b="0" strike="noStrike" spc="-1" dirty="0">
              <a:latin typeface="Arial"/>
            </a:endParaRPr>
          </a:p>
          <a:p>
            <a:pPr marL="271463" lvl="2" indent="-2159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ускорение — </a:t>
            </a:r>
            <a:r>
              <a:rPr lang="ru-RU" sz="1800" b="0" strike="noStrike" spc="-1" dirty="0" err="1">
                <a:solidFill>
                  <a:srgbClr val="465562"/>
                </a:solidFill>
                <a:latin typeface="Euphemia"/>
              </a:rPr>
              <a:t>гал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, см/с²;</a:t>
            </a:r>
            <a:endParaRPr lang="ru-RU" sz="1800" b="0" strike="noStrike" spc="-1" dirty="0">
              <a:latin typeface="Arial"/>
            </a:endParaRPr>
          </a:p>
          <a:p>
            <a:pPr marL="271463" lvl="2" indent="-2159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сила — дина, </a:t>
            </a:r>
            <a:r>
              <a:rPr lang="ru-RU" sz="1800" b="0" strike="noStrike" spc="-1" dirty="0" err="1">
                <a:solidFill>
                  <a:srgbClr val="465562"/>
                </a:solidFill>
                <a:latin typeface="Euphemia"/>
              </a:rPr>
              <a:t>г·см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/с²</a:t>
            </a:r>
            <a:r>
              <a:rPr lang="en-US" spc="-1" dirty="0">
                <a:solidFill>
                  <a:srgbClr val="465562"/>
                </a:solidFill>
                <a:latin typeface="Euphemia"/>
              </a:rPr>
              <a:t>, 1 </a:t>
            </a:r>
            <a:r>
              <a:rPr lang="ru-RU" spc="-1" dirty="0">
                <a:solidFill>
                  <a:srgbClr val="465562"/>
                </a:solidFill>
                <a:latin typeface="Euphemia"/>
              </a:rPr>
              <a:t>Дина = 10</a:t>
            </a:r>
            <a:r>
              <a:rPr lang="ru-RU" spc="-1" baseline="30000" dirty="0">
                <a:solidFill>
                  <a:srgbClr val="465562"/>
                </a:solidFill>
                <a:latin typeface="Euphemia"/>
              </a:rPr>
              <a:t>-5</a:t>
            </a:r>
            <a:r>
              <a:rPr lang="ru-RU" spc="-1" dirty="0">
                <a:solidFill>
                  <a:srgbClr val="465562"/>
                </a:solidFill>
                <a:latin typeface="Euphemia"/>
              </a:rPr>
              <a:t> Н</a:t>
            </a:r>
            <a:r>
              <a:rPr lang="ru-RU" sz="1800" b="0" strike="noStrike" spc="-1" dirty="0">
                <a:solidFill>
                  <a:srgbClr val="465562"/>
                </a:solidFill>
                <a:latin typeface="Euphemia"/>
              </a:rPr>
              <a:t>;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Системы СГСЭ и СГСМ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graphicFrame>
        <p:nvGraphicFramePr>
          <p:cNvPr id="140" name="Object 2"/>
          <p:cNvGraphicFramePr/>
          <p:nvPr/>
        </p:nvGraphicFramePr>
        <p:xfrm>
          <a:off x="2741760" y="2209680"/>
          <a:ext cx="2354040" cy="112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Equation.3">
                  <p:embed/>
                </p:oleObj>
              </mc:Choice>
              <mc:Fallback>
                <p:oleObj r:id="rId2" imgW="0" imgH="0" progId="Equation.3">
                  <p:embed/>
                  <p:pic>
                    <p:nvPicPr>
                      <p:cNvPr id="141" name="Object 3"/>
                      <p:cNvPicPr/>
                      <p:nvPr/>
                    </p:nvPicPr>
                    <p:blipFill>
                      <a:blip r:embed="rId3"/>
                      <a:stretch/>
                    </p:blipFill>
                    <p:spPr>
                      <a:xfrm>
                        <a:off x="2741760" y="2209680"/>
                        <a:ext cx="2354040" cy="112500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3"/>
          <p:cNvGraphicFramePr/>
          <p:nvPr/>
        </p:nvGraphicFramePr>
        <p:xfrm>
          <a:off x="6551640" y="2209680"/>
          <a:ext cx="2514240" cy="11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0" imgH="0" progId="Equation.3">
                  <p:embed/>
                </p:oleObj>
              </mc:Choice>
              <mc:Fallback>
                <p:oleObj r:id="rId4" imgW="0" imgH="0" progId="Equation.3">
                  <p:embed/>
                  <p:pic>
                    <p:nvPicPr>
                      <p:cNvPr id="143" name="Object 3"/>
                      <p:cNvPicPr/>
                      <p:nvPr/>
                    </p:nvPicPr>
                    <p:blipFill>
                      <a:blip r:embed="rId5"/>
                      <a:stretch/>
                    </p:blipFill>
                    <p:spPr>
                      <a:xfrm>
                        <a:off x="6551640" y="2209680"/>
                        <a:ext cx="2514240" cy="114264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" name="CustomShape 4"/>
          <p:cNvSpPr/>
          <p:nvPr/>
        </p:nvSpPr>
        <p:spPr>
          <a:xfrm>
            <a:off x="2736000" y="1752480"/>
            <a:ext cx="6472800" cy="47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СГСЭ (</a:t>
            </a:r>
            <a:r>
              <a:rPr lang="el-GR" sz="2800" b="0" strike="noStrike" spc="-1">
                <a:solidFill>
                  <a:srgbClr val="465562"/>
                </a:solidFill>
                <a:latin typeface="Calibri"/>
              </a:rPr>
              <a:t>ε</a:t>
            </a:r>
            <a:r>
              <a:rPr lang="ru-RU" sz="2800" b="0" strike="noStrike" spc="-1">
                <a:solidFill>
                  <a:srgbClr val="465562"/>
                </a:solidFill>
                <a:latin typeface="Calibri"/>
              </a:rPr>
              <a:t>=1, µ=1/с</a:t>
            </a:r>
            <a:r>
              <a:rPr lang="ru-RU" sz="2800" b="0" strike="noStrike" spc="-1" baseline="30000">
                <a:solidFill>
                  <a:srgbClr val="465562"/>
                </a:solidFill>
                <a:latin typeface="Calibri"/>
              </a:rPr>
              <a:t>2</a:t>
            </a:r>
            <a:r>
              <a:rPr lang="ru-RU" sz="2800" b="0" strike="noStrike" spc="-1">
                <a:solidFill>
                  <a:srgbClr val="465562"/>
                </a:solidFill>
                <a:latin typeface="Calibri"/>
              </a:rPr>
              <a:t>)</a:t>
            </a:r>
            <a:r>
              <a:rPr lang="en-US" sz="2800" b="0" strike="noStrike" spc="-1">
                <a:solidFill>
                  <a:srgbClr val="465562"/>
                </a:solidFill>
                <a:latin typeface="Calibri"/>
              </a:rPr>
              <a:t>,</a:t>
            </a:r>
            <a:r>
              <a:rPr lang="ru-RU" sz="2800" b="0" strike="noStrike" spc="-1">
                <a:solidFill>
                  <a:srgbClr val="465562"/>
                </a:solidFill>
                <a:latin typeface="Calibri"/>
              </a:rPr>
              <a:t>   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СГСМ</a:t>
            </a:r>
            <a:r>
              <a:rPr lang="en-US" sz="2800" b="0" strike="noStrike" spc="-1">
                <a:solidFill>
                  <a:srgbClr val="465562"/>
                </a:solidFill>
                <a:latin typeface="Euphemia"/>
              </a:rPr>
              <a:t> 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(</a:t>
            </a:r>
            <a:r>
              <a:rPr lang="el-GR" sz="2800" b="0" strike="noStrike" spc="-1">
                <a:solidFill>
                  <a:srgbClr val="465562"/>
                </a:solidFill>
                <a:latin typeface="Calibri"/>
              </a:rPr>
              <a:t>ε</a:t>
            </a:r>
            <a:r>
              <a:rPr lang="ru-RU" sz="2800" b="0" strike="noStrike" spc="-1">
                <a:solidFill>
                  <a:srgbClr val="465562"/>
                </a:solidFill>
                <a:latin typeface="Calibri"/>
              </a:rPr>
              <a:t>=1/с</a:t>
            </a:r>
            <a:r>
              <a:rPr lang="ru-RU" sz="2800" b="0" strike="noStrike" spc="-1" baseline="30000">
                <a:solidFill>
                  <a:srgbClr val="465562"/>
                </a:solidFill>
                <a:latin typeface="Calibri"/>
              </a:rPr>
              <a:t>2</a:t>
            </a:r>
            <a:r>
              <a:rPr lang="ru-RU" sz="2800" b="0" strike="noStrike" spc="-1">
                <a:solidFill>
                  <a:srgbClr val="465562"/>
                </a:solidFill>
                <a:latin typeface="Calibri"/>
              </a:rPr>
              <a:t>, µ=1)</a:t>
            </a:r>
            <a:endParaRPr lang="ru-RU" sz="2800" b="0" strike="noStrike" spc="-1">
              <a:latin typeface="Arial"/>
            </a:endParaRPr>
          </a:p>
        </p:txBody>
      </p:sp>
      <p:graphicFrame>
        <p:nvGraphicFramePr>
          <p:cNvPr id="145" name="Object 5"/>
          <p:cNvGraphicFramePr/>
          <p:nvPr/>
        </p:nvGraphicFramePr>
        <p:xfrm>
          <a:off x="6037200" y="3321000"/>
          <a:ext cx="114120" cy="215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0" imgH="0" progId="Equation.3">
                  <p:embed/>
                </p:oleObj>
              </mc:Choice>
              <mc:Fallback>
                <p:oleObj r:id="rId6" imgW="0" imgH="0" progId="Equation.3">
                  <p:embed/>
                  <p:pic>
                    <p:nvPicPr>
                      <p:cNvPr id="146" name="Object 6"/>
                      <p:cNvPicPr/>
                      <p:nvPr/>
                    </p:nvPicPr>
                    <p:blipFill>
                      <a:blip r:embed="rId7"/>
                      <a:stretch/>
                    </p:blipFill>
                    <p:spPr>
                      <a:xfrm>
                        <a:off x="6037200" y="3321000"/>
                        <a:ext cx="114120" cy="21564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" name="Object 6"/>
          <p:cNvGraphicFramePr/>
          <p:nvPr/>
        </p:nvGraphicFramePr>
        <p:xfrm>
          <a:off x="2665440" y="3886200"/>
          <a:ext cx="2514240" cy="837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0" imgH="0" progId="Equation.3">
                  <p:embed/>
                </p:oleObj>
              </mc:Choice>
              <mc:Fallback>
                <p:oleObj r:id="rId8" imgW="0" imgH="0" progId="Equation.3">
                  <p:embed/>
                  <p:pic>
                    <p:nvPicPr>
                      <p:cNvPr id="148" name="Object 7"/>
                      <p:cNvPicPr/>
                      <p:nvPr/>
                    </p:nvPicPr>
                    <p:blipFill>
                      <a:blip r:embed="rId9"/>
                      <a:stretch/>
                    </p:blipFill>
                    <p:spPr>
                      <a:xfrm>
                        <a:off x="2665440" y="3886200"/>
                        <a:ext cx="2514240" cy="83772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" name="Object 7"/>
          <p:cNvGraphicFramePr/>
          <p:nvPr/>
        </p:nvGraphicFramePr>
        <p:xfrm>
          <a:off x="6399360" y="3886200"/>
          <a:ext cx="2469960" cy="85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0" imgH="0" progId="Equation.3">
                  <p:embed/>
                </p:oleObj>
              </mc:Choice>
              <mc:Fallback>
                <p:oleObj r:id="rId10" imgW="0" imgH="0" progId="Equation.3">
                  <p:embed/>
                  <p:pic>
                    <p:nvPicPr>
                      <p:cNvPr id="150" name="Object 6"/>
                      <p:cNvPicPr/>
                      <p:nvPr/>
                    </p:nvPicPr>
                    <p:blipFill>
                      <a:blip r:embed="rId11"/>
                      <a:stretch/>
                    </p:blipFill>
                    <p:spPr>
                      <a:xfrm>
                        <a:off x="6399360" y="3886200"/>
                        <a:ext cx="2469960" cy="85860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9266120-6C12-4CF3-B098-B19B4A84C724}"/>
              </a:ext>
            </a:extLst>
          </p:cNvPr>
          <p:cNvSpPr txBox="1"/>
          <p:nvPr/>
        </p:nvSpPr>
        <p:spPr>
          <a:xfrm>
            <a:off x="1593360" y="5551714"/>
            <a:ext cx="90093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Широко используется в теоретической физике и астрофизике.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Международная система единиц, СИ (</a:t>
            </a:r>
            <a:r>
              <a:rPr lang="ru-RU" sz="2800" b="0" i="1" strike="noStrike" spc="-1">
                <a:solidFill>
                  <a:srgbClr val="465562"/>
                </a:solidFill>
                <a:latin typeface="Euphemia"/>
              </a:rPr>
              <a:t>фр. Le Système International d’Unités, SI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) — система единиц физических величин, современный вариант метрической системы. СИ является наиболее широко используемой системой единиц в мире, как в повседневной жизни, так и в науке и технике. В настоящее время СИ принята в качестве основной системы единиц большинством стран мира и почти всегда используется в области техники, даже в тех странах, в которых в повседневной жизни используются традиционные единицы.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58" name="TextShape 2"/>
          <p:cNvSpPr txBox="1"/>
          <p:nvPr/>
        </p:nvSpPr>
        <p:spPr>
          <a:xfrm>
            <a:off x="1593360" y="1600200"/>
            <a:ext cx="101170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46960" indent="-246600" defTabSz="955675">
              <a:lnSpc>
                <a:spcPct val="90000"/>
              </a:lnSpc>
              <a:spcBef>
                <a:spcPts val="1400"/>
              </a:spcBef>
              <a:tabLst>
                <a:tab pos="0" algn="l"/>
                <a:tab pos="1252538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Основными величинами Международной системы единиц являются длина, масса, время, электрический ток, термодинамическа</a:t>
            </a:r>
            <a:r>
              <a:rPr lang="ru-RU" sz="2800" spc="-1" dirty="0">
                <a:solidFill>
                  <a:srgbClr val="465562"/>
                </a:solidFill>
                <a:latin typeface="Euphemia"/>
              </a:rPr>
              <a:t>я температура, количество вещества и сила света.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 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  Единицы измерения, соответственно, метр, килограмм, секунда, ампер, кельвин, моль и кандела. 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	СИ является развитием метрической системы мер, которая была создана французскими учёными и впервые широко внедрена после Великой французской революции. До введения метрической системы единицы выбирались независимо друг от друга, поэтому пересчёт из одной системы в другую был сложным. К тому же в разных местах применялись разные единицы, иногда с одинаковыми названиями. Метрическая система должна была стать удобной и единой системой мер и весов.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	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Программа курса.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500" lnSpcReduction="10000"/>
          </a:bodyPr>
          <a:lstStyle/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Основные определения. Система единиц. 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Система единиц СИ и фундаментальные физические константы. Универсальные постоянные и естественные системы единиц. Производные единицы и стандарты. Физические пределы точности измерений.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Методы измерения термодинамических величин.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Электромагнитные измерения. Стандарты частоты.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Радиоспектроскопия (эффект Зеемана), ЯМР, томография.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Фундаментальные шумы в измерительных устройствах. Тепловой шум. Формула Найквиста. Теорема Каллена-Вельтона. Дробовой шум в электронных и оптических приборах.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6500" lnSpcReduction="10000"/>
          </a:bodyPr>
          <a:lstStyle/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	В 1791 году </a:t>
            </a:r>
            <a:r>
              <a:rPr lang="ru-RU" sz="2800" b="1" strike="noStrike" spc="-1" dirty="0">
                <a:solidFill>
                  <a:srgbClr val="465562"/>
                </a:solidFill>
                <a:latin typeface="Euphemia"/>
              </a:rPr>
              <a:t>метр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 был определён как одна сорокамиллионная часть Парижского меридиана. 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	В настоящее время </a:t>
            </a:r>
            <a:r>
              <a:rPr lang="ru-RU" sz="2800" b="1" strike="noStrike" spc="-1" dirty="0">
                <a:solidFill>
                  <a:srgbClr val="465562"/>
                </a:solidFill>
                <a:latin typeface="Euphemia"/>
              </a:rPr>
              <a:t>метр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 — это длина пути, проходимого светом в вакууме за (1 / 299 792 458) секунды.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	В 1795 году </a:t>
            </a:r>
            <a:r>
              <a:rPr lang="ru-RU" sz="2800" b="1" strike="noStrike" spc="-1" dirty="0">
                <a:solidFill>
                  <a:srgbClr val="465562"/>
                </a:solidFill>
                <a:latin typeface="Euphemia"/>
              </a:rPr>
              <a:t>килограмм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 был определён как масса одного кубического дециметра (литра) воды.</a:t>
            </a:r>
          </a:p>
          <a:p>
            <a:pPr marL="271463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В 1799 году во Франции были изготовлены два эталона — для единицы длины - </a:t>
            </a:r>
            <a:r>
              <a:rPr lang="ru-RU" sz="2800" b="1" strike="noStrike" spc="-1" dirty="0">
                <a:solidFill>
                  <a:srgbClr val="465562"/>
                </a:solidFill>
                <a:latin typeface="Euphemia"/>
              </a:rPr>
              <a:t>метр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 и для единицы массы – </a:t>
            </a:r>
            <a:r>
              <a:rPr lang="ru-RU" sz="2800" b="1" strike="noStrike" spc="-1" dirty="0">
                <a:solidFill>
                  <a:srgbClr val="465562"/>
                </a:solidFill>
                <a:latin typeface="Euphemia"/>
              </a:rPr>
              <a:t>килограмм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.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	</a:t>
            </a:r>
            <a:r>
              <a:rPr lang="ru-RU" sz="2800" b="1" strike="noStrike" spc="-1" dirty="0">
                <a:solidFill>
                  <a:srgbClr val="465562"/>
                </a:solidFill>
                <a:latin typeface="Euphemia"/>
              </a:rPr>
              <a:t>Килограмм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 есть единица массы, равная массе международного прототипа килограмма.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1" strike="noStrike" spc="-1">
                <a:solidFill>
                  <a:srgbClr val="465562"/>
                </a:solidFill>
                <a:latin typeface="Euphemia"/>
              </a:rPr>
              <a:t>Секунда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 - время, равное 9 192 631 770 периодам излучения, соответствующего переходу между двумя сверхтонкими уровнями основного состояния атома цезия-133. Исторически секунда это — 1⁄(24 × 60 × 60) часть дня.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1" strike="noStrike" spc="-1">
                <a:solidFill>
                  <a:srgbClr val="465562"/>
                </a:solidFill>
                <a:latin typeface="Euphemia"/>
              </a:rPr>
              <a:t>Ампер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 - это сила не изменяющегося тока, который при прохождении по двум параллельным прямолинейным проводникам бесконечной длины и ничтожно малой площади кругового поперечного сечения, расположенным в вакууме на расстоянии 1 м один от другого, вызвал бы на каждом участке проводника длиной 1 м силу взаимодействия, равную 2·10</a:t>
            </a:r>
            <a:r>
              <a:rPr lang="ru-RU" sz="2800" b="0" strike="noStrike" spc="-1" baseline="30000">
                <a:solidFill>
                  <a:srgbClr val="465562"/>
                </a:solidFill>
                <a:latin typeface="Euphemia"/>
              </a:rPr>
              <a:t>−7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 ньютонов.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1" strike="noStrike" spc="-1">
                <a:solidFill>
                  <a:srgbClr val="465562"/>
                </a:solidFill>
                <a:latin typeface="Euphemia"/>
              </a:rPr>
              <a:t>Кельвин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 есть единица термодинамической температуры, равная 1/273,16 части термодинамической температуры тройной точки воды.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1" strike="noStrike" spc="-1">
                <a:solidFill>
                  <a:srgbClr val="465562"/>
                </a:solidFill>
                <a:latin typeface="Euphemia"/>
              </a:rPr>
              <a:t>Моль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 есть количество вещества системы, содержащей столько же структурных элементов, сколько содержится атомов в углероде-12 массой 0,012 кг. 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1" strike="noStrike" spc="-1">
                <a:solidFill>
                  <a:srgbClr val="465562"/>
                </a:solidFill>
                <a:latin typeface="Euphemia"/>
              </a:rPr>
              <a:t>Кандела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 есть сила света в заданном направлении источника, испускающего монохроматическое излучение частотой 540·10</a:t>
            </a:r>
            <a:r>
              <a:rPr lang="ru-RU" sz="2800" b="0" strike="noStrike" spc="-1" baseline="30000">
                <a:solidFill>
                  <a:srgbClr val="465562"/>
                </a:solidFill>
                <a:latin typeface="Euphemia"/>
              </a:rPr>
              <a:t>12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 герц, энергетическая сила света которого в этом направлении составляет (1/683) Вт/ср.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6360" indent="-3600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20 мая 2019 года вступили в действие новые определения основных единиц СИ, окончательно удаляющие материальные предметы из определений.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Рекомендуемая литература.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60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i="1" strike="noStrike" spc="-1">
                <a:solidFill>
                  <a:srgbClr val="465562"/>
                </a:solidFill>
                <a:latin typeface="Euphemia"/>
              </a:rPr>
              <a:t>С.Г. Каршенбойм, «Фундаментальные физические константы: роль в физике и метрологии и рекомендованные значения.», УФН 175(2005) 3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i="1" strike="noStrike" spc="-1">
                <a:solidFill>
                  <a:srgbClr val="465562"/>
                </a:solidFill>
                <a:latin typeface="Euphemia"/>
              </a:rPr>
              <a:t>Метрология. Основные термины и определения. </a:t>
            </a:r>
            <a:r>
              <a:rPr lang="ru-RU" sz="2800" b="1" strike="noStrike" spc="-1">
                <a:solidFill>
                  <a:srgbClr val="465562"/>
                </a:solidFill>
                <a:latin typeface="Euphemia"/>
              </a:rPr>
              <a:t>ОКСТУ 0008. </a:t>
            </a: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 </a:t>
            </a:r>
            <a:r>
              <a:rPr lang="ru-RU" sz="2800" b="1" strike="noStrike" spc="-1">
                <a:solidFill>
                  <a:srgbClr val="465562"/>
                </a:solidFill>
                <a:latin typeface="Euphemia"/>
              </a:rPr>
              <a:t>МКС 01.040.17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1" i="1" strike="noStrike" spc="-1">
                <a:solidFill>
                  <a:srgbClr val="465562"/>
                </a:solidFill>
                <a:latin typeface="Euphemia"/>
              </a:rPr>
              <a:t>Постановление правительства РФ от 31 октября 2009 года №879  «</a:t>
            </a:r>
            <a:r>
              <a:rPr lang="ru-RU" sz="2400" b="1" strike="noStrike" spc="-1">
                <a:solidFill>
                  <a:srgbClr val="465562"/>
                </a:solidFill>
                <a:latin typeface="Euphemia"/>
              </a:rPr>
              <a:t>ОБ УТВЕРЖДЕНИИ ПОЛОЖЕНИЯ О ЕДИНИЦАХ ВЕЛИЧИН, ДОПУСКАЕМЫХ К ПРИМЕНЕНИЮ В РОССИЙСКОЙ ФЕДЕРАЦИИ»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i="1" strike="noStrike" spc="-1">
                <a:solidFill>
                  <a:srgbClr val="465562"/>
                </a:solidFill>
                <a:latin typeface="Euphemia"/>
              </a:rPr>
              <a:t>Д.В. Сивухин, «О международной системе физических величин», УФН 129 335-338, 1979.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Программа курса.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Квантовые эффекты в физических измерениях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Квантовые эталоны единиц физических величин. Эффект Джозефсона и сверхпроводящие квантовые интерферометры.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Диагностика плазмы.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Вместо введения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	Физика – наука практическая, в её основе лежат измерения различных физических величин. Большинство из них являются размерными, и для проведения проведения измерений и сравнения их результатов необходимо договориться о единицах физических величин.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История вопроса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Системы измерений возникли в древности одновременно с развитием торговли.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>
                <a:solidFill>
                  <a:srgbClr val="465562"/>
                </a:solidFill>
                <a:latin typeface="Euphemia"/>
              </a:rPr>
              <a:t>Каждая из древних цивилизаций выработала свою систему измерений. В частности известны системы:</a:t>
            </a:r>
            <a:endParaRPr lang="en-US" sz="2800" b="0" strike="noStrike" spc="-1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Месопотамии;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Древнего Египта;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Древнего Израиля;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Древней Греции;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612720" lvl="1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Древнего Рима.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История вопроса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55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Некоторые единицы мер древней Греции и Рима однако дошли до наших времён, например мера длины - римский пас (двойной шаг</a:t>
            </a:r>
            <a:r>
              <a:rPr lang="ru-RU" sz="2800" spc="-1" dirty="0">
                <a:solidFill>
                  <a:srgbClr val="465562"/>
                </a:solidFill>
                <a:latin typeface="Euphemia"/>
              </a:rPr>
              <a:t> или 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1.48 м), его производная милле пас (1480 м, римская миля) – трансформировалась в современную милю;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Из более современных можно выделить русскую,  английскую системы единиц;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Существует вспомогательный раздел истории – </a:t>
            </a:r>
            <a:r>
              <a:rPr lang="ru-RU" sz="2800" b="0" i="1" strike="noStrike" spc="-1" dirty="0">
                <a:solidFill>
                  <a:srgbClr val="465562"/>
                </a:solidFill>
                <a:latin typeface="Euphemia"/>
              </a:rPr>
              <a:t>историческая метрология</a:t>
            </a:r>
            <a:r>
              <a:rPr lang="ru-RU" sz="2800" b="0" strike="noStrike" spc="-1" dirty="0">
                <a:solidFill>
                  <a:srgbClr val="465562"/>
                </a:solidFill>
                <a:latin typeface="Euphemia"/>
              </a:rPr>
              <a:t>, который занимается восстановлением древних систем измерения, их соотношением с современными системами единиц.</a:t>
            </a:r>
            <a:endParaRPr lang="en-US" sz="28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Русская система мер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22" name="Picture 2" descr="https://upload.wikimedia.org/wikipedia/commons/thumb/2/2a/Obsolete_Russian_units_of_length_-_ru.svg/800px-Obsolete_Russian_units_of_length_-_ru.svg.png"/>
          <p:cNvPicPr/>
          <p:nvPr/>
        </p:nvPicPr>
        <p:blipFill>
          <a:blip r:embed="rId2"/>
          <a:stretch/>
        </p:blipFill>
        <p:spPr>
          <a:xfrm>
            <a:off x="4397400" y="1600200"/>
            <a:ext cx="4174920" cy="457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Русская система мер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1" strike="noStrike" spc="-1" dirty="0" err="1">
                <a:solidFill>
                  <a:srgbClr val="465562"/>
                </a:solidFill>
                <a:latin typeface="Euphemia"/>
              </a:rPr>
              <a:t>Ру́сская</a:t>
            </a:r>
            <a:r>
              <a:rPr lang="ru-RU" sz="2400" b="1" strike="noStrike" spc="-1" dirty="0">
                <a:solidFill>
                  <a:srgbClr val="465562"/>
                </a:solidFill>
                <a:latin typeface="Euphemia"/>
              </a:rPr>
              <a:t> </a:t>
            </a:r>
            <a:r>
              <a:rPr lang="ru-RU" sz="2400" b="1" strike="noStrike" spc="-1" dirty="0" err="1">
                <a:solidFill>
                  <a:srgbClr val="465562"/>
                </a:solidFill>
                <a:latin typeface="Euphemia"/>
              </a:rPr>
              <a:t>систе́ма</a:t>
            </a:r>
            <a:r>
              <a:rPr lang="ru-RU" sz="2400" b="1" strike="noStrike" spc="-1" dirty="0">
                <a:solidFill>
                  <a:srgbClr val="465562"/>
                </a:solidFill>
                <a:latin typeface="Euphemia"/>
              </a:rPr>
              <a:t> мер </a:t>
            </a: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— система мер, традиционно применявшихся на Руси и в Российской империи. 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spc="-1" dirty="0">
                <a:solidFill>
                  <a:srgbClr val="465562"/>
                </a:solidFill>
                <a:latin typeface="Euphemia"/>
              </a:rPr>
              <a:t>Ещё во времена Петра І русские меры длины были уравнены с английскими. Один аршин принял значение 28 английских дюймов, а сажень — 213,36 см.</a:t>
            </a:r>
            <a:r>
              <a:rPr lang="ru-RU" sz="2400" b="0" i="0" dirty="0">
                <a:solidFill>
                  <a:srgbClr val="3E3D3D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Была стандартизирована на основе английских мер императорским указом  Николая I «О системе российских мер и весов» от 1835 года: введены дюйм, линия, точка, фут, аршин приравнен к 28 дюймам, сажень — к 7 футам.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По закону от 4 июня 1899 года к употреблению в РИ была допущена метрическая система мер.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 dirty="0">
                <a:solidFill>
                  <a:srgbClr val="465562"/>
                </a:solidFill>
                <a:latin typeface="Euphemia"/>
              </a:rPr>
              <a:t>Применение метрической системы мер в РСФСР стало обязательным по декрету СНК РСФСР от 14 сентября 1918 года, который одновременно отменял русскую систему мер.</a:t>
            </a:r>
            <a:endParaRPr lang="en-US" sz="2400" b="0" strike="noStrike" spc="-1" dirty="0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0" strike="noStrike" spc="-1">
                <a:solidFill>
                  <a:srgbClr val="344049"/>
                </a:solidFill>
                <a:latin typeface="Euphemia"/>
              </a:rPr>
              <a:t>Русская система мер</a:t>
            </a:r>
            <a:endParaRPr lang="en-US" sz="3600" b="0" strike="noStrike" spc="-1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0000" lnSpcReduction="20000"/>
          </a:bodyPr>
          <a:lstStyle/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миля (географическая) = 1/15 градуса земного экватора ≈ 7,42 км.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верста (путевая, или пятисотная) = 500 саженей ≈ 1066,8 м.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сажень (косая, или косовая) ≈ 248 см.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сажень (казённая) = 3 аршина = 7 футов = 12 пядей = 48 вершков = 84 дюйма = 100 соток ≈ 213,36 см.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аршин (шаг) = 4 четверти = 28 дюймов = 16 вершков ≈ 71,12 см.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фут = 1/7 казённой сажени = 12 дюймов ≈ 30,48 см.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пядь большая ≈ 22—23 см (расстояние между концами большого пальца и мизинца).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вершок = 4 ногтя = 1/4 пяди = 1/16 аршина = 1,75 дюйма ≈ 44,45 мм.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400" b="0" strike="noStrike" spc="-1">
                <a:solidFill>
                  <a:srgbClr val="465562"/>
                </a:solidFill>
                <a:latin typeface="Euphemia"/>
              </a:rPr>
              <a:t>1 дюйм = 10 линиям ≈ 25,4 мм.</a:t>
            </a: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lang="en-US" sz="2400" b="0" strike="noStrike" spc="-1">
              <a:solidFill>
                <a:srgbClr val="465562"/>
              </a:solidFill>
              <a:latin typeface="Euphem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числом «пи» (широкоэкранный формат)</Template>
  <TotalTime>192</TotalTime>
  <Words>2023</Words>
  <Application>Microsoft Office PowerPoint</Application>
  <PresentationFormat>Произвольный</PresentationFormat>
  <Paragraphs>144</Paragraphs>
  <Slides>25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Calibri</vt:lpstr>
      <vt:lpstr>Euphemia</vt:lpstr>
      <vt:lpstr>Symbol</vt:lpstr>
      <vt:lpstr>Times New Roman</vt:lpstr>
      <vt:lpstr>Wingdings</vt:lpstr>
      <vt:lpstr>Office Theme</vt:lpstr>
      <vt:lpstr>Office Theme</vt:lpstr>
      <vt:lpstr>Equation.3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Андрей Соколов</cp:lastModifiedBy>
  <cp:revision>32</cp:revision>
  <dcterms:created xsi:type="dcterms:W3CDTF">2017-02-06T16:32:23Z</dcterms:created>
  <dcterms:modified xsi:type="dcterms:W3CDTF">2021-02-10T15:37:51Z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25</vt:i4>
  </property>
  <property fmtid="{D5CDD505-2E9C-101B-9397-08002B2CF9AE}" pid="12" name="_TemplateID">
    <vt:lpwstr>TC027879479991</vt:lpwstr>
  </property>
</Properties>
</file>